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6"/>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x="9144000" cy="5143500" type="screen16x9"/>
  <p:notesSz cx="6858000" cy="9144000"/>
  <p:embeddedFontLst>
    <p:embeddedFont>
      <p:font typeface="Lato" panose="020B0604020202020204" charset="0"/>
      <p:regular r:id="rId17"/>
      <p:bold r:id="rId18"/>
      <p:italic r:id="rId19"/>
      <p:boldItalic r:id="rId20"/>
    </p:embeddedFont>
    <p:embeddedFont>
      <p:font typeface="Playfair Display"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46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d41fb5322_0_3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4d41fb5322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Gold: HTML code:	#CABA7B</a:t>
            </a:r>
            <a:endParaRPr/>
          </a:p>
          <a:p>
            <a:pPr marL="0" lvl="0" indent="0" algn="l" rtl="0">
              <a:spcBef>
                <a:spcPts val="0"/>
              </a:spcBef>
              <a:spcAft>
                <a:spcPts val="0"/>
              </a:spcAft>
              <a:buNone/>
            </a:pPr>
            <a:r>
              <a:rPr lang="en"/>
              <a:t>RGB code:	R: 202 G: 186 B: 123</a:t>
            </a:r>
            <a:endParaRPr/>
          </a:p>
          <a:p>
            <a:pPr marL="0" lvl="0" indent="0" algn="l" rtl="0">
              <a:spcBef>
                <a:spcPts val="0"/>
              </a:spcBef>
              <a:spcAft>
                <a:spcPts val="0"/>
              </a:spcAft>
              <a:buNone/>
            </a:pPr>
            <a:r>
              <a:rPr lang="en"/>
              <a:t>HSV:	47.85° 39.11% 79.22%</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Blue: HTML code:	#1D88AC</a:t>
            </a:r>
            <a:endParaRPr/>
          </a:p>
          <a:p>
            <a:pPr marL="0" lvl="0" indent="0" algn="l" rtl="0">
              <a:spcBef>
                <a:spcPts val="0"/>
              </a:spcBef>
              <a:spcAft>
                <a:spcPts val="0"/>
              </a:spcAft>
              <a:buNone/>
            </a:pPr>
            <a:r>
              <a:rPr lang="en"/>
              <a:t>RGB code:	R: 29 G: 136 B: 172</a:t>
            </a:r>
            <a:endParaRPr/>
          </a:p>
          <a:p>
            <a:pPr marL="0" lvl="0" indent="0" algn="l" rtl="0">
              <a:spcBef>
                <a:spcPts val="0"/>
              </a:spcBef>
              <a:spcAft>
                <a:spcPts val="0"/>
              </a:spcAft>
              <a:buNone/>
            </a:pPr>
            <a:r>
              <a:rPr lang="en"/>
              <a:t>HSV:	195.1° 83.14% 67.45%</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baed4b52a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4baed4b52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My personal opinions! I grew up religious -- I know why people love it, I know why it sucks. Bit jaded, a little nervous. Kind of a hard sell. What’s funny is that although it’s extremely religious, more than anything it convinced me of the goodness of people? People ARE religion -- for concepts we’re uncertain of, it is what we assume that shapes stuff. </a:t>
            </a:r>
            <a:endParaRPr/>
          </a:p>
          <a:p>
            <a:pPr marL="0" lvl="0" indent="0" algn="l" rtl="0">
              <a:spcBef>
                <a:spcPts val="0"/>
              </a:spcBef>
              <a:spcAft>
                <a:spcPts val="0"/>
              </a:spcAft>
              <a:buNone/>
            </a:pPr>
            <a:endParaRPr/>
          </a:p>
          <a:p>
            <a:pPr marL="0" lvl="0" indent="0" algn="l" rtl="0">
              <a:spcBef>
                <a:spcPts val="0"/>
              </a:spcBef>
              <a:spcAft>
                <a:spcPts val="0"/>
              </a:spcAft>
              <a:buNone/>
            </a:pPr>
            <a:r>
              <a:rPr lang="en"/>
              <a:t>End with a passage that you’ve found already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f3d5b278b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4f3d5b278b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Finish off with the passage to demonstrate early spoilers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4d41fb5322_0_7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4d41fb5322_0_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start us off, some questions -- raise your hand if:</a:t>
            </a:r>
            <a:endParaRPr/>
          </a:p>
          <a:p>
            <a:pPr marL="457200" lvl="0" indent="-298450" algn="l" rtl="0">
              <a:spcBef>
                <a:spcPts val="0"/>
              </a:spcBef>
              <a:spcAft>
                <a:spcPts val="0"/>
              </a:spcAft>
              <a:buSzPts val="1100"/>
              <a:buAutoNum type="arabicPeriod"/>
            </a:pPr>
            <a:r>
              <a:rPr lang="en"/>
              <a:t>There are things in your memory that you would rather forget.</a:t>
            </a:r>
            <a:endParaRPr/>
          </a:p>
          <a:p>
            <a:pPr marL="457200" lvl="0" indent="-298450" algn="l" rtl="0">
              <a:spcBef>
                <a:spcPts val="0"/>
              </a:spcBef>
              <a:spcAft>
                <a:spcPts val="0"/>
              </a:spcAft>
              <a:buSzPts val="1100"/>
              <a:buAutoNum type="arabicPeriod"/>
            </a:pPr>
            <a:r>
              <a:rPr lang="en"/>
              <a:t>You have ever had friends that felt more like family.</a:t>
            </a:r>
            <a:endParaRPr/>
          </a:p>
          <a:p>
            <a:pPr marL="457200" lvl="0" indent="-298450" algn="l" rtl="0">
              <a:spcBef>
                <a:spcPts val="0"/>
              </a:spcBef>
              <a:spcAft>
                <a:spcPts val="0"/>
              </a:spcAft>
              <a:buSzPts val="1100"/>
              <a:buAutoNum type="arabicPeriod"/>
            </a:pPr>
            <a:r>
              <a:rPr lang="en"/>
              <a:t>You have ever wondered what’s happening with the world.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4bb1577fdd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4bb1577fdd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Genre, plot synopsis, plot structure (+ early arrival spoilers -- plot asks “how?” and “why?” but not “what?”)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bb1577fdd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bb1577fdd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Thematic statements (lmao I just wanted to make them all rhyme)</a:t>
            </a:r>
            <a:endParaRPr/>
          </a:p>
          <a:p>
            <a:pPr marL="0" lvl="0" indent="0" algn="l" rtl="0">
              <a:spcBef>
                <a:spcPts val="0"/>
              </a:spcBef>
              <a:spcAft>
                <a:spcPts val="0"/>
              </a:spcAft>
              <a:buNone/>
            </a:pPr>
            <a:r>
              <a:rPr lang="en"/>
              <a:t>Faith: not just in God, but also in society</a:t>
            </a:r>
            <a:endParaRPr/>
          </a:p>
          <a:p>
            <a:pPr marL="0" lvl="0" indent="0" algn="l" rtl="0">
              <a:spcBef>
                <a:spcPts val="0"/>
              </a:spcBef>
              <a:spcAft>
                <a:spcPts val="0"/>
              </a:spcAft>
              <a:buNone/>
            </a:pPr>
            <a:r>
              <a:rPr lang="en"/>
              <a:t>Fate: prescience, predestination -- Owen is a prophet, but was he reall a self-fulfilling prophecy?</a:t>
            </a:r>
            <a:endParaRPr/>
          </a:p>
          <a:p>
            <a:pPr marL="0" lvl="0" indent="0" algn="l" rtl="0">
              <a:spcBef>
                <a:spcPts val="0"/>
              </a:spcBef>
              <a:spcAft>
                <a:spcPts val="0"/>
              </a:spcAft>
              <a:buNone/>
            </a:pPr>
            <a:r>
              <a:rPr lang="en"/>
              <a:t>Family: Dickensian; see the podcast</a:t>
            </a:r>
            <a:endParaRPr/>
          </a:p>
          <a:p>
            <a:pPr marL="0" lvl="0" indent="0" algn="l" rtl="0">
              <a:spcBef>
                <a:spcPts val="0"/>
              </a:spcBef>
              <a:spcAft>
                <a:spcPts val="0"/>
              </a:spcAft>
              <a:buNone/>
            </a:pPr>
            <a:r>
              <a:rPr lang="en"/>
              <a:t>Forgetting/Memory: Bit of a reach! Really about the power of memory, both literal, physical memory and also the memory of the dead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baed4b52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4baed4b5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POV: wistful, washed-up Supporting Protagonist (like Scout and Watson)</a:t>
            </a:r>
            <a:endParaRPr/>
          </a:p>
          <a:p>
            <a:pPr marL="0" lvl="0" indent="0" algn="l" rtl="0">
              <a:spcBef>
                <a:spcPts val="0"/>
              </a:spcBef>
              <a:spcAft>
                <a:spcPts val="0"/>
              </a:spcAft>
              <a:buNone/>
            </a:pPr>
            <a:r>
              <a:rPr lang="en"/>
              <a:t>Motif (messianic archetype/imagery with Owen)</a:t>
            </a:r>
            <a:endParaRPr/>
          </a:p>
          <a:p>
            <a:pPr marL="0" lvl="0" indent="0" algn="l" rtl="0">
              <a:spcBef>
                <a:spcPts val="0"/>
              </a:spcBef>
              <a:spcAft>
                <a:spcPts val="0"/>
              </a:spcAft>
              <a:buNone/>
            </a:pPr>
            <a:r>
              <a:rPr lang="en"/>
              <a:t>Characterization: Owen isn’t really a person, more of an idea to make wimpy, imperfect Johnny more human (This Loser Is You, drew criticism on Wikipedia page because of that) FOILING</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4c89264a2a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4c89264a2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Reviews and awards!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baed4b52a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4baed4b52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Awards, pop culture references, adaptations… lead into historical context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4baed4b52a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4baed4b52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Viet war -- main conflict in-story and also in the generation: vets + coping with trauma using faith or drugs, survivor’s guilt, why did they go? Otherwise doing something drastic to avoid whatever is worse. Saviour complex with colonial nations -- did it actually help at all?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baed4b52a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4baed4b52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Irving’s afterwords! Wanted to connect with a more morbid generation (Wikipedia), wanted to go to Viet for writing experience, but had a kid so he couldn’t go. The inspo for Owen Meany died in Vietnam -- very small boy before http://mentalfloss.com/article/63462/13-facts-about-prayer-owen-meany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2"/>
          <p:cNvCxnSpPr/>
          <p:nvPr/>
        </p:nvCxnSpPr>
        <p:spPr>
          <a:xfrm>
            <a:off x="733219" y="2235351"/>
            <a:ext cx="385200" cy="0"/>
          </a:xfrm>
          <a:prstGeom prst="straightConnector1">
            <a:avLst/>
          </a:prstGeom>
          <a:noFill/>
          <a:ln w="28575" cap="flat" cmpd="sng">
            <a:solidFill>
              <a:schemeClr val="dk1"/>
            </a:solidFill>
            <a:prstDash val="solid"/>
            <a:round/>
            <a:headEnd type="none" w="sm" len="sm"/>
            <a:tailEnd type="none" w="sm" len="sm"/>
          </a:ln>
        </p:spPr>
      </p:cxnSp>
      <p:sp>
        <p:nvSpPr>
          <p:cNvPr id="13" name="Google Shape;13;p2"/>
          <p:cNvSpPr txBox="1">
            <a:spLocks noGrp="1"/>
          </p:cNvSpPr>
          <p:nvPr>
            <p:ph type="ctrTitle"/>
          </p:nvPr>
        </p:nvSpPr>
        <p:spPr>
          <a:xfrm>
            <a:off x="630600" y="136800"/>
            <a:ext cx="7893000" cy="1853700"/>
          </a:xfrm>
          <a:prstGeom prst="rect">
            <a:avLst/>
          </a:prstGeom>
        </p:spPr>
        <p:txBody>
          <a:bodyPr spcFirstLastPara="1" wrap="square" lIns="91425" tIns="91425" rIns="91425" bIns="91425" anchor="b" anchorCtr="0"/>
          <a:lstStyle>
            <a:lvl1pPr lvl="0">
              <a:spcBef>
                <a:spcPts val="1000"/>
              </a:spcBef>
              <a:spcAft>
                <a:spcPts val="0"/>
              </a:spcAft>
              <a:buSzPts val="4800"/>
              <a:buNone/>
              <a:defRPr sz="4800"/>
            </a:lvl1pPr>
            <a:lvl2pPr lvl="1">
              <a:spcBef>
                <a:spcPts val="1000"/>
              </a:spcBef>
              <a:spcAft>
                <a:spcPts val="0"/>
              </a:spcAft>
              <a:buSzPts val="4800"/>
              <a:buNone/>
              <a:defRPr sz="4800"/>
            </a:lvl2pPr>
            <a:lvl3pPr lvl="2">
              <a:spcBef>
                <a:spcPts val="1000"/>
              </a:spcBef>
              <a:spcAft>
                <a:spcPts val="0"/>
              </a:spcAft>
              <a:buSzPts val="4800"/>
              <a:buNone/>
              <a:defRPr sz="4800"/>
            </a:lvl3pPr>
            <a:lvl4pPr lvl="3">
              <a:spcBef>
                <a:spcPts val="1000"/>
              </a:spcBef>
              <a:spcAft>
                <a:spcPts val="0"/>
              </a:spcAft>
              <a:buSzPts val="4800"/>
              <a:buNone/>
              <a:defRPr sz="4800"/>
            </a:lvl4pPr>
            <a:lvl5pPr lvl="4">
              <a:spcBef>
                <a:spcPts val="1000"/>
              </a:spcBef>
              <a:spcAft>
                <a:spcPts val="0"/>
              </a:spcAft>
              <a:buSzPts val="4800"/>
              <a:buNone/>
              <a:defRPr sz="4800"/>
            </a:lvl5pPr>
            <a:lvl6pPr lvl="5">
              <a:spcBef>
                <a:spcPts val="1000"/>
              </a:spcBef>
              <a:spcAft>
                <a:spcPts val="0"/>
              </a:spcAft>
              <a:buSzPts val="4800"/>
              <a:buNone/>
              <a:defRPr sz="4800"/>
            </a:lvl6pPr>
            <a:lvl7pPr lvl="6">
              <a:spcBef>
                <a:spcPts val="1000"/>
              </a:spcBef>
              <a:spcAft>
                <a:spcPts val="0"/>
              </a:spcAft>
              <a:buSzPts val="4800"/>
              <a:buNone/>
              <a:defRPr sz="4800"/>
            </a:lvl7pPr>
            <a:lvl8pPr lvl="7">
              <a:spcBef>
                <a:spcPts val="1000"/>
              </a:spcBef>
              <a:spcAft>
                <a:spcPts val="0"/>
              </a:spcAft>
              <a:buSzPts val="4800"/>
              <a:buNone/>
              <a:defRPr sz="4800"/>
            </a:lvl8pPr>
            <a:lvl9pPr lvl="8">
              <a:spcBef>
                <a:spcPts val="1000"/>
              </a:spcBef>
              <a:spcAft>
                <a:spcPts val="0"/>
              </a:spcAft>
              <a:buSzPts val="4800"/>
              <a:buNone/>
              <a:defRPr sz="4800"/>
            </a:lvl9pPr>
          </a:lstStyle>
          <a:p>
            <a:endParaRPr/>
          </a:p>
        </p:txBody>
      </p:sp>
      <p:sp>
        <p:nvSpPr>
          <p:cNvPr id="14" name="Google Shape;14;p2"/>
          <p:cNvSpPr txBox="1">
            <a:spLocks noGrp="1"/>
          </p:cNvSpPr>
          <p:nvPr>
            <p:ph type="subTitle" idx="1"/>
          </p:nvPr>
        </p:nvSpPr>
        <p:spPr>
          <a:xfrm>
            <a:off x="630600" y="3228375"/>
            <a:ext cx="7893000" cy="1274100"/>
          </a:xfrm>
          <a:prstGeom prst="rect">
            <a:avLst/>
          </a:prstGeom>
        </p:spPr>
        <p:txBody>
          <a:bodyPr spcFirstLastPara="1" wrap="square" lIns="91425" tIns="91425" rIns="91425" bIns="91425" anchor="b" anchorCtr="0"/>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1000"/>
              </a:spcBef>
              <a:spcAft>
                <a:spcPts val="0"/>
              </a:spcAft>
              <a:buClr>
                <a:schemeClr val="accent6"/>
              </a:buClr>
              <a:buSzPts val="2400"/>
              <a:buNone/>
              <a:defRPr sz="2400">
                <a:solidFill>
                  <a:schemeClr val="accent6"/>
                </a:solidFill>
              </a:defRPr>
            </a:lvl2pPr>
            <a:lvl3pPr lvl="2">
              <a:lnSpc>
                <a:spcPct val="100000"/>
              </a:lnSpc>
              <a:spcBef>
                <a:spcPts val="1000"/>
              </a:spcBef>
              <a:spcAft>
                <a:spcPts val="0"/>
              </a:spcAft>
              <a:buClr>
                <a:schemeClr val="accent6"/>
              </a:buClr>
              <a:buSzPts val="2400"/>
              <a:buNone/>
              <a:defRPr sz="2400">
                <a:solidFill>
                  <a:schemeClr val="accent6"/>
                </a:solidFill>
              </a:defRPr>
            </a:lvl3pPr>
            <a:lvl4pPr lvl="3">
              <a:lnSpc>
                <a:spcPct val="100000"/>
              </a:lnSpc>
              <a:spcBef>
                <a:spcPts val="1000"/>
              </a:spcBef>
              <a:spcAft>
                <a:spcPts val="0"/>
              </a:spcAft>
              <a:buClr>
                <a:schemeClr val="accent6"/>
              </a:buClr>
              <a:buSzPts val="2400"/>
              <a:buNone/>
              <a:defRPr sz="2400">
                <a:solidFill>
                  <a:schemeClr val="accent6"/>
                </a:solidFill>
              </a:defRPr>
            </a:lvl4pPr>
            <a:lvl5pPr lvl="4">
              <a:lnSpc>
                <a:spcPct val="100000"/>
              </a:lnSpc>
              <a:spcBef>
                <a:spcPts val="1000"/>
              </a:spcBef>
              <a:spcAft>
                <a:spcPts val="0"/>
              </a:spcAft>
              <a:buClr>
                <a:schemeClr val="accent6"/>
              </a:buClr>
              <a:buSzPts val="2400"/>
              <a:buNone/>
              <a:defRPr sz="2400">
                <a:solidFill>
                  <a:schemeClr val="accent6"/>
                </a:solidFill>
              </a:defRPr>
            </a:lvl5pPr>
            <a:lvl6pPr lvl="5">
              <a:lnSpc>
                <a:spcPct val="100000"/>
              </a:lnSpc>
              <a:spcBef>
                <a:spcPts val="1000"/>
              </a:spcBef>
              <a:spcAft>
                <a:spcPts val="0"/>
              </a:spcAft>
              <a:buClr>
                <a:schemeClr val="accent6"/>
              </a:buClr>
              <a:buSzPts val="2400"/>
              <a:buNone/>
              <a:defRPr sz="2400">
                <a:solidFill>
                  <a:schemeClr val="accent6"/>
                </a:solidFill>
              </a:defRPr>
            </a:lvl6pPr>
            <a:lvl7pPr lvl="6">
              <a:lnSpc>
                <a:spcPct val="100000"/>
              </a:lnSpc>
              <a:spcBef>
                <a:spcPts val="1000"/>
              </a:spcBef>
              <a:spcAft>
                <a:spcPts val="0"/>
              </a:spcAft>
              <a:buClr>
                <a:schemeClr val="accent6"/>
              </a:buClr>
              <a:buSzPts val="2400"/>
              <a:buNone/>
              <a:defRPr sz="2400">
                <a:solidFill>
                  <a:schemeClr val="accent6"/>
                </a:solidFill>
              </a:defRPr>
            </a:lvl7pPr>
            <a:lvl8pPr lvl="7">
              <a:lnSpc>
                <a:spcPct val="100000"/>
              </a:lnSpc>
              <a:spcBef>
                <a:spcPts val="1000"/>
              </a:spcBef>
              <a:spcAft>
                <a:spcPts val="0"/>
              </a:spcAft>
              <a:buClr>
                <a:schemeClr val="accent6"/>
              </a:buClr>
              <a:buSzPts val="2400"/>
              <a:buNone/>
              <a:defRPr sz="2400">
                <a:solidFill>
                  <a:schemeClr val="accent6"/>
                </a:solidFill>
              </a:defRPr>
            </a:lvl8pPr>
            <a:lvl9pPr lvl="8">
              <a:lnSpc>
                <a:spcPct val="100000"/>
              </a:lnSpc>
              <a:spcBef>
                <a:spcPts val="1000"/>
              </a:spcBef>
              <a:spcAft>
                <a:spcPts val="0"/>
              </a:spcAft>
              <a:buClr>
                <a:schemeClr val="accent6"/>
              </a:buClr>
              <a:buSzPts val="2400"/>
              <a:buNone/>
              <a:defRPr sz="2400">
                <a:solidFill>
                  <a:schemeClr val="accent6"/>
                </a:solidFill>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1"/>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1"/>
          <p:cNvSpPr txBox="1">
            <a:spLocks noGrp="1"/>
          </p:cNvSpPr>
          <p:nvPr>
            <p:ph type="title" hasCustomPrompt="1"/>
          </p:nvPr>
        </p:nvSpPr>
        <p:spPr>
          <a:xfrm>
            <a:off x="586725" y="1353788"/>
            <a:ext cx="79707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a:spLocks noGrp="1"/>
          </p:cNvSpPr>
          <p:nvPr>
            <p:ph type="body" idx="1"/>
          </p:nvPr>
        </p:nvSpPr>
        <p:spPr>
          <a:xfrm>
            <a:off x="586725" y="2968388"/>
            <a:ext cx="79707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1" name="Google Shape;6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txBox="1">
            <a:spLocks noGrp="1"/>
          </p:cNvSpPr>
          <p:nvPr>
            <p:ph type="title"/>
          </p:nvPr>
        </p:nvSpPr>
        <p:spPr>
          <a:xfrm>
            <a:off x="509550" y="1921350"/>
            <a:ext cx="8124900" cy="1300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 name="Google Shape;2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 name="Google Shape;23;p4"/>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4" name="Google Shape;24;p4"/>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4"/>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6" name="Google Shape;2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9" name="Google Shape;29;p5"/>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5"/>
          <p:cNvSpPr txBox="1">
            <a:spLocks noGrp="1"/>
          </p:cNvSpPr>
          <p:nvPr>
            <p:ph type="body" idx="1"/>
          </p:nvPr>
        </p:nvSpPr>
        <p:spPr>
          <a:xfrm>
            <a:off x="311700" y="1417950"/>
            <a:ext cx="3999900" cy="3150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5"/>
          <p:cNvSpPr txBox="1">
            <a:spLocks noGrp="1"/>
          </p:cNvSpPr>
          <p:nvPr>
            <p:ph type="body" idx="2"/>
          </p:nvPr>
        </p:nvSpPr>
        <p:spPr>
          <a:xfrm>
            <a:off x="4832400" y="1417950"/>
            <a:ext cx="3999900" cy="3150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w="28575" cap="flat" cmpd="sng">
            <a:solidFill>
              <a:schemeClr val="dk1"/>
            </a:solidFill>
            <a:prstDash val="solid"/>
            <a:round/>
            <a:headEnd type="none" w="sm" len="sm"/>
            <a:tailEnd type="none" w="sm" len="sm"/>
          </a:ln>
        </p:spPr>
      </p:cxnSp>
      <p:sp>
        <p:nvSpPr>
          <p:cNvPr id="38" name="Google Shape;38;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9" name="Google Shape;39;p7"/>
          <p:cNvSpPr txBox="1">
            <a:spLocks noGrp="1"/>
          </p:cNvSpPr>
          <p:nvPr>
            <p:ph type="body" idx="1"/>
          </p:nvPr>
        </p:nvSpPr>
        <p:spPr>
          <a:xfrm>
            <a:off x="311700" y="1640350"/>
            <a:ext cx="2808000" cy="29289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8"/>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45" name="Google Shape;4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 name="Google Shape;4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9" name="Google Shape;49;p9"/>
          <p:cNvSpPr txBox="1">
            <a:spLocks noGrp="1"/>
          </p:cNvSpPr>
          <p:nvPr>
            <p:ph type="title"/>
          </p:nvPr>
        </p:nvSpPr>
        <p:spPr>
          <a:xfrm>
            <a:off x="265500" y="1084625"/>
            <a:ext cx="4045200" cy="17070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0" name="Google Shape;50;p9"/>
          <p:cNvSpPr txBox="1">
            <a:spLocks noGrp="1"/>
          </p:cNvSpPr>
          <p:nvPr>
            <p:ph type="subTitle" idx="1"/>
          </p:nvPr>
        </p:nvSpPr>
        <p:spPr>
          <a:xfrm>
            <a:off x="265500" y="2845200"/>
            <a:ext cx="4045200" cy="1421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51" name="Google Shape;5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1600"/>
              </a:spcBef>
              <a:spcAft>
                <a:spcPts val="0"/>
              </a:spcAft>
              <a:buClr>
                <a:schemeClr val="accent1"/>
              </a:buClr>
              <a:buSzPts val="1400"/>
              <a:buChar char="○"/>
              <a:defRPr>
                <a:solidFill>
                  <a:schemeClr val="accent1"/>
                </a:solidFill>
              </a:defRPr>
            </a:lvl2pPr>
            <a:lvl3pPr marL="1371600" lvl="2" indent="-317500">
              <a:spcBef>
                <a:spcPts val="1600"/>
              </a:spcBef>
              <a:spcAft>
                <a:spcPts val="0"/>
              </a:spcAft>
              <a:buClr>
                <a:schemeClr val="accent1"/>
              </a:buClr>
              <a:buSzPts val="1400"/>
              <a:buChar char="■"/>
              <a:defRPr>
                <a:solidFill>
                  <a:schemeClr val="accent1"/>
                </a:solidFill>
              </a:defRPr>
            </a:lvl3pPr>
            <a:lvl4pPr marL="1828800" lvl="3" indent="-317500">
              <a:spcBef>
                <a:spcPts val="1600"/>
              </a:spcBef>
              <a:spcAft>
                <a:spcPts val="0"/>
              </a:spcAft>
              <a:buClr>
                <a:schemeClr val="accent1"/>
              </a:buClr>
              <a:buSzPts val="1400"/>
              <a:buChar char="●"/>
              <a:defRPr>
                <a:solidFill>
                  <a:schemeClr val="accent1"/>
                </a:solidFill>
              </a:defRPr>
            </a:lvl4pPr>
            <a:lvl5pPr marL="2286000" lvl="4" indent="-317500">
              <a:spcBef>
                <a:spcPts val="1600"/>
              </a:spcBef>
              <a:spcAft>
                <a:spcPts val="0"/>
              </a:spcAft>
              <a:buClr>
                <a:schemeClr val="accent1"/>
              </a:buClr>
              <a:buSzPts val="1400"/>
              <a:buChar char="○"/>
              <a:defRPr>
                <a:solidFill>
                  <a:schemeClr val="accent1"/>
                </a:solidFill>
              </a:defRPr>
            </a:lvl5pPr>
            <a:lvl6pPr marL="2743200" lvl="5" indent="-317500">
              <a:spcBef>
                <a:spcPts val="1600"/>
              </a:spcBef>
              <a:spcAft>
                <a:spcPts val="0"/>
              </a:spcAft>
              <a:buClr>
                <a:schemeClr val="accent1"/>
              </a:buClr>
              <a:buSzPts val="1400"/>
              <a:buChar char="■"/>
              <a:defRPr>
                <a:solidFill>
                  <a:schemeClr val="accent1"/>
                </a:solidFill>
              </a:defRPr>
            </a:lvl6pPr>
            <a:lvl7pPr marL="3200400" lvl="6" indent="-317500">
              <a:spcBef>
                <a:spcPts val="1600"/>
              </a:spcBef>
              <a:spcAft>
                <a:spcPts val="0"/>
              </a:spcAft>
              <a:buClr>
                <a:schemeClr val="accent1"/>
              </a:buClr>
              <a:buSzPts val="1400"/>
              <a:buChar char="●"/>
              <a:defRPr>
                <a:solidFill>
                  <a:schemeClr val="accent1"/>
                </a:solidFill>
              </a:defRPr>
            </a:lvl7pPr>
            <a:lvl8pPr marL="3657600" lvl="7" indent="-317500">
              <a:spcBef>
                <a:spcPts val="1600"/>
              </a:spcBef>
              <a:spcAft>
                <a:spcPts val="0"/>
              </a:spcAft>
              <a:buClr>
                <a:schemeClr val="accent1"/>
              </a:buClr>
              <a:buSzPts val="1400"/>
              <a:buChar char="○"/>
              <a:defRPr>
                <a:solidFill>
                  <a:schemeClr val="accent1"/>
                </a:solidFill>
              </a:defRPr>
            </a:lvl8pPr>
            <a:lvl9pPr marL="4114800" lvl="8" indent="-317500">
              <a:spcBef>
                <a:spcPts val="1600"/>
              </a:spcBef>
              <a:spcAft>
                <a:spcPts val="1600"/>
              </a:spcAft>
              <a:buClr>
                <a:schemeClr val="accent1"/>
              </a:buClr>
              <a:buSzPts val="1400"/>
              <a:buChar char="■"/>
              <a:defRPr>
                <a:solidFill>
                  <a:schemeClr val="accent1"/>
                </a:solidFill>
              </a:defRPr>
            </a:lvl9pPr>
          </a:lstStyle>
          <a:p>
            <a:endParaRPr/>
          </a:p>
        </p:txBody>
      </p:sp>
      <p:sp>
        <p:nvSpPr>
          <p:cNvPr id="52" name="Google Shape;5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55" name="Google Shape;5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lue-gold">
    <p:bg>
      <p:bgPr>
        <a:solidFill>
          <a:srgbClr val="1D88A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417800"/>
            <a:ext cx="8520600" cy="31509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pu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AGU8cOHxSxo"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3"/>
          <p:cNvSpPr txBox="1">
            <a:spLocks noGrp="1"/>
          </p:cNvSpPr>
          <p:nvPr>
            <p:ph type="ctrTitle"/>
          </p:nvPr>
        </p:nvSpPr>
        <p:spPr>
          <a:xfrm>
            <a:off x="630600" y="526150"/>
            <a:ext cx="7893000" cy="1853700"/>
          </a:xfrm>
          <a:prstGeom prst="rect">
            <a:avLst/>
          </a:prstGeom>
        </p:spPr>
        <p:txBody>
          <a:bodyPr spcFirstLastPara="1" wrap="square" lIns="91425" tIns="91425" rIns="91425" bIns="91425" anchor="b" anchorCtr="0">
            <a:noAutofit/>
          </a:bodyPr>
          <a:lstStyle/>
          <a:p>
            <a:pPr marL="0" lvl="0" indent="0" algn="l" rtl="0">
              <a:spcBef>
                <a:spcPts val="1000"/>
              </a:spcBef>
              <a:spcAft>
                <a:spcPts val="0"/>
              </a:spcAft>
              <a:buNone/>
            </a:pPr>
            <a:r>
              <a:rPr lang="en" sz="5800" b="0"/>
              <a:t>A Prayer for </a:t>
            </a:r>
            <a:r>
              <a:rPr lang="en" sz="5800" b="0">
                <a:solidFill>
                  <a:srgbClr val="CABA7B"/>
                </a:solidFill>
              </a:rPr>
              <a:t>Owen Meany</a:t>
            </a:r>
            <a:endParaRPr sz="5800" b="0">
              <a:solidFill>
                <a:srgbClr val="CABA7B"/>
              </a:solidFill>
            </a:endParaRPr>
          </a:p>
        </p:txBody>
      </p:sp>
      <p:sp>
        <p:nvSpPr>
          <p:cNvPr id="69" name="Google Shape;69;p13"/>
          <p:cNvSpPr txBox="1">
            <a:spLocks noGrp="1"/>
          </p:cNvSpPr>
          <p:nvPr>
            <p:ph type="subTitle" idx="1"/>
          </p:nvPr>
        </p:nvSpPr>
        <p:spPr>
          <a:xfrm>
            <a:off x="630600" y="3228375"/>
            <a:ext cx="7893000" cy="1274100"/>
          </a:xfrm>
          <a:prstGeom prst="rect">
            <a:avLst/>
          </a:prstGeom>
        </p:spPr>
        <p:txBody>
          <a:bodyPr spcFirstLastPara="1" wrap="square" lIns="91425" tIns="91425" rIns="91425" bIns="91425" anchor="b" anchorCtr="0">
            <a:noAutofit/>
          </a:bodyPr>
          <a:lstStyle/>
          <a:p>
            <a:pPr marL="0" lvl="0" indent="0" algn="l" rtl="0">
              <a:spcBef>
                <a:spcPts val="1000"/>
              </a:spcBef>
              <a:spcAft>
                <a:spcPts val="0"/>
              </a:spcAft>
              <a:buNone/>
            </a:pPr>
            <a:r>
              <a:rPr lang="en" sz="4800">
                <a:solidFill>
                  <a:srgbClr val="CABA7B"/>
                </a:solidFill>
                <a:latin typeface="Playfair Display"/>
                <a:ea typeface="Playfair Display"/>
                <a:cs typeface="Playfair Display"/>
                <a:sym typeface="Playfair Display"/>
              </a:rPr>
              <a:t>by John Irving</a:t>
            </a:r>
            <a:endParaRPr sz="4800">
              <a:solidFill>
                <a:srgbClr val="CABA7B"/>
              </a:solidFill>
              <a:latin typeface="Playfair Display"/>
              <a:ea typeface="Playfair Display"/>
              <a:cs typeface="Playfair Display"/>
              <a:sym typeface="Playfair Display"/>
            </a:endParaRPr>
          </a:p>
        </p:txBody>
      </p:sp>
      <p:pic>
        <p:nvPicPr>
          <p:cNvPr id="70" name="Google Shape;70;p13"/>
          <p:cNvPicPr preferRelativeResize="0"/>
          <p:nvPr/>
        </p:nvPicPr>
        <p:blipFill rotWithShape="1">
          <a:blip r:embed="rId3">
            <a:alphaModFix/>
          </a:blip>
          <a:srcRect l="26739" t="40411" r="22913" b="31601"/>
          <a:stretch/>
        </p:blipFill>
        <p:spPr>
          <a:xfrm>
            <a:off x="5346350" y="1676750"/>
            <a:ext cx="3047925" cy="2752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2"/>
          <p:cNvSpPr txBox="1">
            <a:spLocks noGrp="1"/>
          </p:cNvSpPr>
          <p:nvPr>
            <p:ph type="title"/>
          </p:nvPr>
        </p:nvSpPr>
        <p:spPr>
          <a:xfrm>
            <a:off x="260475" y="137050"/>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800" b="0">
                <a:solidFill>
                  <a:srgbClr val="CABA7B"/>
                </a:solidFill>
              </a:rPr>
              <a:t>In closing...</a:t>
            </a:r>
            <a:endParaRPr sz="5800" b="0">
              <a:solidFill>
                <a:srgbClr val="CABA7B"/>
              </a:solidFill>
            </a:endParaRPr>
          </a:p>
        </p:txBody>
      </p:sp>
      <p:sp>
        <p:nvSpPr>
          <p:cNvPr id="143" name="Google Shape;143;p22"/>
          <p:cNvSpPr txBox="1">
            <a:spLocks noGrp="1"/>
          </p:cNvSpPr>
          <p:nvPr>
            <p:ph type="body" idx="1"/>
          </p:nvPr>
        </p:nvSpPr>
        <p:spPr>
          <a:xfrm>
            <a:off x="311700" y="1417950"/>
            <a:ext cx="4520700" cy="3150900"/>
          </a:xfrm>
          <a:prstGeom prst="rect">
            <a:avLst/>
          </a:prstGeom>
        </p:spPr>
        <p:txBody>
          <a:bodyPr spcFirstLastPara="1" wrap="square" lIns="91425" tIns="91425" rIns="91425" bIns="91425" anchor="t" anchorCtr="0">
            <a:noAutofit/>
          </a:bodyPr>
          <a:lstStyle/>
          <a:p>
            <a:pPr marL="457200" lvl="0" indent="-508000" algn="l" rtl="0">
              <a:spcBef>
                <a:spcPts val="0"/>
              </a:spcBef>
              <a:spcAft>
                <a:spcPts val="0"/>
              </a:spcAft>
              <a:buSzPts val="4400"/>
              <a:buFont typeface="Playfair Display"/>
              <a:buChar char="●"/>
            </a:pPr>
            <a:r>
              <a:rPr lang="en" sz="4400">
                <a:latin typeface="Playfair Display"/>
                <a:ea typeface="Playfair Display"/>
                <a:cs typeface="Playfair Display"/>
                <a:sym typeface="Playfair Display"/>
              </a:rPr>
              <a:t>Surprising</a:t>
            </a:r>
            <a:endParaRPr sz="4400">
              <a:latin typeface="Playfair Display"/>
              <a:ea typeface="Playfair Display"/>
              <a:cs typeface="Playfair Display"/>
              <a:sym typeface="Playfair Display"/>
            </a:endParaRPr>
          </a:p>
          <a:p>
            <a:pPr marL="457200" lvl="0" indent="-508000" algn="l" rtl="0">
              <a:spcBef>
                <a:spcPts val="0"/>
              </a:spcBef>
              <a:spcAft>
                <a:spcPts val="0"/>
              </a:spcAft>
              <a:buSzPts val="4400"/>
              <a:buFont typeface="Playfair Display"/>
              <a:buChar char="●"/>
            </a:pPr>
            <a:r>
              <a:rPr lang="en" sz="4400">
                <a:latin typeface="Playfair Display"/>
                <a:ea typeface="Playfair Display"/>
                <a:cs typeface="Playfair Display"/>
                <a:sym typeface="Playfair Display"/>
              </a:rPr>
              <a:t>Theatrical</a:t>
            </a:r>
            <a:endParaRPr sz="4400">
              <a:latin typeface="Playfair Display"/>
              <a:ea typeface="Playfair Display"/>
              <a:cs typeface="Playfair Display"/>
              <a:sym typeface="Playfair Display"/>
            </a:endParaRPr>
          </a:p>
          <a:p>
            <a:pPr marL="457200" lvl="0" indent="-508000" algn="l" rtl="0">
              <a:spcBef>
                <a:spcPts val="0"/>
              </a:spcBef>
              <a:spcAft>
                <a:spcPts val="0"/>
              </a:spcAft>
              <a:buSzPts val="4400"/>
              <a:buFont typeface="Playfair Display"/>
              <a:buChar char="●"/>
            </a:pPr>
            <a:r>
              <a:rPr lang="en" sz="4400">
                <a:latin typeface="Playfair Display"/>
                <a:ea typeface="Playfair Display"/>
                <a:cs typeface="Playfair Display"/>
                <a:sym typeface="Playfair Display"/>
              </a:rPr>
              <a:t>Philosophical</a:t>
            </a:r>
            <a:endParaRPr sz="4400">
              <a:latin typeface="Playfair Display"/>
              <a:ea typeface="Playfair Display"/>
              <a:cs typeface="Playfair Display"/>
              <a:sym typeface="Playfair Display"/>
            </a:endParaRPr>
          </a:p>
          <a:p>
            <a:pPr marL="457200" lvl="0" indent="-508000" algn="l" rtl="0">
              <a:spcBef>
                <a:spcPts val="0"/>
              </a:spcBef>
              <a:spcAft>
                <a:spcPts val="0"/>
              </a:spcAft>
              <a:buSzPts val="4400"/>
              <a:buFont typeface="Playfair Display"/>
              <a:buChar char="●"/>
            </a:pPr>
            <a:r>
              <a:rPr lang="en" sz="4400">
                <a:latin typeface="Playfair Display"/>
                <a:ea typeface="Playfair Display"/>
                <a:cs typeface="Playfair Display"/>
                <a:sym typeface="Playfair Display"/>
              </a:rPr>
              <a:t>Darkly comic</a:t>
            </a:r>
            <a:endParaRPr sz="4400">
              <a:latin typeface="Playfair Display"/>
              <a:ea typeface="Playfair Display"/>
              <a:cs typeface="Playfair Display"/>
              <a:sym typeface="Playfair Display"/>
            </a:endParaRPr>
          </a:p>
        </p:txBody>
      </p:sp>
      <p:sp>
        <p:nvSpPr>
          <p:cNvPr id="144" name="Google Shape;144;p22"/>
          <p:cNvSpPr txBox="1">
            <a:spLocks noGrp="1"/>
          </p:cNvSpPr>
          <p:nvPr>
            <p:ph type="body" idx="2"/>
          </p:nvPr>
        </p:nvSpPr>
        <p:spPr>
          <a:xfrm>
            <a:off x="4832400" y="1417950"/>
            <a:ext cx="3999900" cy="3150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45" name="Google Shape;145;p22"/>
          <p:cNvPicPr preferRelativeResize="0"/>
          <p:nvPr/>
        </p:nvPicPr>
        <p:blipFill>
          <a:blip r:embed="rId3">
            <a:alphaModFix/>
          </a:blip>
          <a:stretch>
            <a:fillRect/>
          </a:stretch>
        </p:blipFill>
        <p:spPr>
          <a:xfrm>
            <a:off x="4506425" y="1417950"/>
            <a:ext cx="4373550" cy="2915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3"/>
          <p:cNvSpPr txBox="1">
            <a:spLocks noGrp="1"/>
          </p:cNvSpPr>
          <p:nvPr>
            <p:ph type="title"/>
          </p:nvPr>
        </p:nvSpPr>
        <p:spPr>
          <a:xfrm>
            <a:off x="490250" y="526350"/>
            <a:ext cx="41184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400"/>
              <a:t>“</a:t>
            </a:r>
            <a:r>
              <a:rPr lang="en" sz="4400">
                <a:solidFill>
                  <a:srgbClr val="CC0000"/>
                </a:solidFill>
              </a:rPr>
              <a:t>I’M</a:t>
            </a:r>
            <a:r>
              <a:rPr lang="en" sz="5000">
                <a:solidFill>
                  <a:srgbClr val="CC0000"/>
                </a:solidFill>
              </a:rPr>
              <a:t> </a:t>
            </a:r>
            <a:r>
              <a:rPr lang="en" sz="4400">
                <a:solidFill>
                  <a:srgbClr val="CC0000"/>
                </a:solidFill>
              </a:rPr>
              <a:t>ALREADY DEAD</a:t>
            </a:r>
            <a:r>
              <a:rPr lang="en" sz="4400"/>
              <a:t>!” he told us. “</a:t>
            </a:r>
            <a:r>
              <a:rPr lang="en" sz="4400">
                <a:solidFill>
                  <a:srgbClr val="CC0000"/>
                </a:solidFill>
              </a:rPr>
              <a:t>REMEMBER THAT: YOU LET ME DIE</a:t>
            </a:r>
            <a:r>
              <a:rPr lang="en" sz="4400"/>
              <a:t>.” </a:t>
            </a:r>
            <a:endParaRPr sz="4400"/>
          </a:p>
        </p:txBody>
      </p:sp>
      <p:pic>
        <p:nvPicPr>
          <p:cNvPr id="151" name="Google Shape;151;p23"/>
          <p:cNvPicPr preferRelativeResize="0"/>
          <p:nvPr/>
        </p:nvPicPr>
        <p:blipFill>
          <a:blip r:embed="rId3">
            <a:alphaModFix/>
          </a:blip>
          <a:stretch>
            <a:fillRect/>
          </a:stretch>
        </p:blipFill>
        <p:spPr>
          <a:xfrm>
            <a:off x="4608650" y="1283950"/>
            <a:ext cx="4029700" cy="25755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D88AC"/>
        </a:solidFill>
        <a:effectLst/>
      </p:bgPr>
    </p:bg>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509550" y="1921350"/>
            <a:ext cx="8124900" cy="130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800" b="0"/>
              <a:t>Audience survey!</a:t>
            </a:r>
            <a:endParaRPr sz="5800" b="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D88AC"/>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11700" y="1268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800" b="0">
                <a:solidFill>
                  <a:srgbClr val="CABA7B"/>
                </a:solidFill>
              </a:rPr>
              <a:t>Plot synopsis + structure</a:t>
            </a:r>
            <a:endParaRPr sz="5800" b="0">
              <a:solidFill>
                <a:srgbClr val="CABA7B"/>
              </a:solidFill>
            </a:endParaRPr>
          </a:p>
        </p:txBody>
      </p:sp>
      <p:sp>
        <p:nvSpPr>
          <p:cNvPr id="81" name="Google Shape;81;p15"/>
          <p:cNvSpPr txBox="1">
            <a:spLocks noGrp="1"/>
          </p:cNvSpPr>
          <p:nvPr>
            <p:ph type="body" idx="1"/>
          </p:nvPr>
        </p:nvSpPr>
        <p:spPr>
          <a:xfrm>
            <a:off x="311700" y="1417950"/>
            <a:ext cx="4520700" cy="3150900"/>
          </a:xfrm>
          <a:prstGeom prst="rect">
            <a:avLst/>
          </a:prstGeom>
        </p:spPr>
        <p:txBody>
          <a:bodyPr spcFirstLastPara="1" wrap="square" lIns="91425" tIns="91425" rIns="91425" bIns="91425" anchor="t" anchorCtr="0">
            <a:noAutofit/>
          </a:bodyPr>
          <a:lstStyle/>
          <a:p>
            <a:pPr marL="457200" lvl="0" indent="-508000" algn="l" rtl="0">
              <a:spcBef>
                <a:spcPts val="0"/>
              </a:spcBef>
              <a:spcAft>
                <a:spcPts val="0"/>
              </a:spcAft>
              <a:buSzPts val="4400"/>
              <a:buFont typeface="Playfair Display"/>
              <a:buChar char="●"/>
            </a:pPr>
            <a:r>
              <a:rPr lang="en" sz="4400">
                <a:latin typeface="Playfair Display"/>
                <a:ea typeface="Playfair Display"/>
                <a:cs typeface="Playfair Display"/>
                <a:sym typeface="Playfair Display"/>
              </a:rPr>
              <a:t>Bildungsroman</a:t>
            </a:r>
            <a:endParaRPr sz="4400">
              <a:latin typeface="Playfair Display"/>
              <a:ea typeface="Playfair Display"/>
              <a:cs typeface="Playfair Display"/>
              <a:sym typeface="Playfair Display"/>
            </a:endParaRPr>
          </a:p>
          <a:p>
            <a:pPr marL="457200" lvl="0" indent="-508000" algn="l" rtl="0">
              <a:spcBef>
                <a:spcPts val="0"/>
              </a:spcBef>
              <a:spcAft>
                <a:spcPts val="0"/>
              </a:spcAft>
              <a:buSzPts val="4400"/>
              <a:buFont typeface="Playfair Display"/>
              <a:buChar char="●"/>
            </a:pPr>
            <a:r>
              <a:rPr lang="en" sz="4400">
                <a:latin typeface="Playfair Display"/>
                <a:ea typeface="Playfair Display"/>
                <a:cs typeface="Playfair Display"/>
                <a:sym typeface="Playfair Display"/>
              </a:rPr>
              <a:t>Retrospective</a:t>
            </a:r>
            <a:endParaRPr sz="4400">
              <a:latin typeface="Playfair Display"/>
              <a:ea typeface="Playfair Display"/>
              <a:cs typeface="Playfair Display"/>
              <a:sym typeface="Playfair Display"/>
            </a:endParaRPr>
          </a:p>
          <a:p>
            <a:pPr marL="457200" lvl="0" indent="-508000" algn="l" rtl="0">
              <a:spcBef>
                <a:spcPts val="0"/>
              </a:spcBef>
              <a:spcAft>
                <a:spcPts val="0"/>
              </a:spcAft>
              <a:buSzPts val="4400"/>
              <a:buFont typeface="Playfair Display"/>
              <a:buChar char="●"/>
            </a:pPr>
            <a:r>
              <a:rPr lang="en" sz="4400">
                <a:latin typeface="Playfair Display"/>
                <a:ea typeface="Playfair Display"/>
                <a:cs typeface="Playfair Display"/>
                <a:sym typeface="Playfair Display"/>
              </a:rPr>
              <a:t>Non-linear </a:t>
            </a:r>
            <a:endParaRPr sz="4400">
              <a:latin typeface="Playfair Display"/>
              <a:ea typeface="Playfair Display"/>
              <a:cs typeface="Playfair Display"/>
              <a:sym typeface="Playfair Display"/>
            </a:endParaRPr>
          </a:p>
        </p:txBody>
      </p:sp>
      <p:sp>
        <p:nvSpPr>
          <p:cNvPr id="82" name="Google Shape;82;p15"/>
          <p:cNvSpPr txBox="1">
            <a:spLocks noGrp="1"/>
          </p:cNvSpPr>
          <p:nvPr>
            <p:ph type="body" idx="2"/>
          </p:nvPr>
        </p:nvSpPr>
        <p:spPr>
          <a:xfrm>
            <a:off x="4832400" y="1417950"/>
            <a:ext cx="3999900" cy="3150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83" name="Google Shape;83;p15"/>
          <p:cNvPicPr preferRelativeResize="0"/>
          <p:nvPr/>
        </p:nvPicPr>
        <p:blipFill>
          <a:blip r:embed="rId3">
            <a:alphaModFix/>
          </a:blip>
          <a:stretch>
            <a:fillRect/>
          </a:stretch>
        </p:blipFill>
        <p:spPr>
          <a:xfrm>
            <a:off x="5012775" y="1417950"/>
            <a:ext cx="3867450" cy="2578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311700" y="13707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800" b="0">
                <a:solidFill>
                  <a:srgbClr val="CABA7B"/>
                </a:solidFill>
              </a:rPr>
              <a:t>Themes</a:t>
            </a:r>
            <a:endParaRPr sz="5800" b="0">
              <a:solidFill>
                <a:srgbClr val="CABA7B"/>
              </a:solidFill>
            </a:endParaRPr>
          </a:p>
        </p:txBody>
      </p:sp>
      <p:sp>
        <p:nvSpPr>
          <p:cNvPr id="89" name="Google Shape;89;p16"/>
          <p:cNvSpPr txBox="1">
            <a:spLocks noGrp="1"/>
          </p:cNvSpPr>
          <p:nvPr>
            <p:ph type="body" idx="1"/>
          </p:nvPr>
        </p:nvSpPr>
        <p:spPr>
          <a:xfrm>
            <a:off x="311700" y="1417950"/>
            <a:ext cx="4520700" cy="3150900"/>
          </a:xfrm>
          <a:prstGeom prst="rect">
            <a:avLst/>
          </a:prstGeom>
        </p:spPr>
        <p:txBody>
          <a:bodyPr spcFirstLastPara="1" wrap="square" lIns="91425" tIns="91425" rIns="91425" bIns="91425" anchor="t" anchorCtr="0">
            <a:noAutofit/>
          </a:bodyPr>
          <a:lstStyle/>
          <a:p>
            <a:pPr marL="457200" lvl="0" indent="-508000" algn="l" rtl="0">
              <a:spcBef>
                <a:spcPts val="0"/>
              </a:spcBef>
              <a:spcAft>
                <a:spcPts val="0"/>
              </a:spcAft>
              <a:buSzPts val="4400"/>
              <a:buFont typeface="Playfair Display"/>
              <a:buChar char="●"/>
            </a:pPr>
            <a:r>
              <a:rPr lang="en" sz="4400">
                <a:latin typeface="Playfair Display"/>
                <a:ea typeface="Playfair Display"/>
                <a:cs typeface="Playfair Display"/>
                <a:sym typeface="Playfair Display"/>
              </a:rPr>
              <a:t>Faith</a:t>
            </a:r>
            <a:endParaRPr sz="4400">
              <a:latin typeface="Playfair Display"/>
              <a:ea typeface="Playfair Display"/>
              <a:cs typeface="Playfair Display"/>
              <a:sym typeface="Playfair Display"/>
            </a:endParaRPr>
          </a:p>
          <a:p>
            <a:pPr marL="457200" lvl="0" indent="-508000" algn="l" rtl="0">
              <a:spcBef>
                <a:spcPts val="0"/>
              </a:spcBef>
              <a:spcAft>
                <a:spcPts val="0"/>
              </a:spcAft>
              <a:buSzPts val="4400"/>
              <a:buFont typeface="Playfair Display"/>
              <a:buChar char="●"/>
            </a:pPr>
            <a:r>
              <a:rPr lang="en" sz="4400">
                <a:latin typeface="Playfair Display"/>
                <a:ea typeface="Playfair Display"/>
                <a:cs typeface="Playfair Display"/>
                <a:sym typeface="Playfair Display"/>
              </a:rPr>
              <a:t>Fate</a:t>
            </a:r>
            <a:endParaRPr sz="4400">
              <a:latin typeface="Playfair Display"/>
              <a:ea typeface="Playfair Display"/>
              <a:cs typeface="Playfair Display"/>
              <a:sym typeface="Playfair Display"/>
            </a:endParaRPr>
          </a:p>
          <a:p>
            <a:pPr marL="457200" lvl="0" indent="-508000" algn="l" rtl="0">
              <a:spcBef>
                <a:spcPts val="0"/>
              </a:spcBef>
              <a:spcAft>
                <a:spcPts val="0"/>
              </a:spcAft>
              <a:buSzPts val="4400"/>
              <a:buFont typeface="Playfair Display"/>
              <a:buChar char="●"/>
            </a:pPr>
            <a:r>
              <a:rPr lang="en" sz="4400">
                <a:latin typeface="Playfair Display"/>
                <a:ea typeface="Playfair Display"/>
                <a:cs typeface="Playfair Display"/>
                <a:sym typeface="Playfair Display"/>
              </a:rPr>
              <a:t>Family</a:t>
            </a:r>
            <a:endParaRPr sz="4400">
              <a:latin typeface="Playfair Display"/>
              <a:ea typeface="Playfair Display"/>
              <a:cs typeface="Playfair Display"/>
              <a:sym typeface="Playfair Display"/>
            </a:endParaRPr>
          </a:p>
          <a:p>
            <a:pPr marL="457200" lvl="0" indent="-508000" algn="l" rtl="0">
              <a:spcBef>
                <a:spcPts val="0"/>
              </a:spcBef>
              <a:spcAft>
                <a:spcPts val="0"/>
              </a:spcAft>
              <a:buSzPts val="4400"/>
              <a:buFont typeface="Playfair Display"/>
              <a:buChar char="●"/>
            </a:pPr>
            <a:r>
              <a:rPr lang="en" sz="4400">
                <a:latin typeface="Playfair Display"/>
                <a:ea typeface="Playfair Display"/>
                <a:cs typeface="Playfair Display"/>
                <a:sym typeface="Playfair Display"/>
              </a:rPr>
              <a:t>Forgetting</a:t>
            </a:r>
            <a:endParaRPr sz="4400">
              <a:latin typeface="Playfair Display"/>
              <a:ea typeface="Playfair Display"/>
              <a:cs typeface="Playfair Display"/>
              <a:sym typeface="Playfair Display"/>
            </a:endParaRPr>
          </a:p>
        </p:txBody>
      </p:sp>
      <p:sp>
        <p:nvSpPr>
          <p:cNvPr id="90" name="Google Shape;90;p16"/>
          <p:cNvSpPr txBox="1">
            <a:spLocks noGrp="1"/>
          </p:cNvSpPr>
          <p:nvPr>
            <p:ph type="body" idx="2"/>
          </p:nvPr>
        </p:nvSpPr>
        <p:spPr>
          <a:xfrm>
            <a:off x="3813675" y="1076600"/>
            <a:ext cx="4938300" cy="3921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1" name="Google Shape;91;p16"/>
          <p:cNvPicPr preferRelativeResize="0"/>
          <p:nvPr/>
        </p:nvPicPr>
        <p:blipFill>
          <a:blip r:embed="rId3">
            <a:alphaModFix/>
          </a:blip>
          <a:stretch>
            <a:fillRect/>
          </a:stretch>
        </p:blipFill>
        <p:spPr>
          <a:xfrm>
            <a:off x="3813675" y="845875"/>
            <a:ext cx="2467300" cy="1753100"/>
          </a:xfrm>
          <a:prstGeom prst="rect">
            <a:avLst/>
          </a:prstGeom>
          <a:noFill/>
          <a:ln>
            <a:noFill/>
          </a:ln>
        </p:spPr>
      </p:pic>
      <p:pic>
        <p:nvPicPr>
          <p:cNvPr id="92" name="Google Shape;92;p16"/>
          <p:cNvPicPr preferRelativeResize="0"/>
          <p:nvPr/>
        </p:nvPicPr>
        <p:blipFill>
          <a:blip r:embed="rId4">
            <a:alphaModFix/>
          </a:blip>
          <a:stretch>
            <a:fillRect/>
          </a:stretch>
        </p:blipFill>
        <p:spPr>
          <a:xfrm>
            <a:off x="6423675" y="845875"/>
            <a:ext cx="2508700" cy="1753099"/>
          </a:xfrm>
          <a:prstGeom prst="rect">
            <a:avLst/>
          </a:prstGeom>
          <a:noFill/>
          <a:ln>
            <a:noFill/>
          </a:ln>
        </p:spPr>
      </p:pic>
      <p:pic>
        <p:nvPicPr>
          <p:cNvPr id="93" name="Google Shape;93;p16"/>
          <p:cNvPicPr preferRelativeResize="0"/>
          <p:nvPr/>
        </p:nvPicPr>
        <p:blipFill>
          <a:blip r:embed="rId5">
            <a:alphaModFix/>
          </a:blip>
          <a:stretch>
            <a:fillRect/>
          </a:stretch>
        </p:blipFill>
        <p:spPr>
          <a:xfrm>
            <a:off x="3813675" y="2874756"/>
            <a:ext cx="2467300" cy="1914637"/>
          </a:xfrm>
          <a:prstGeom prst="rect">
            <a:avLst/>
          </a:prstGeom>
          <a:noFill/>
          <a:ln>
            <a:noFill/>
          </a:ln>
        </p:spPr>
      </p:pic>
      <p:pic>
        <p:nvPicPr>
          <p:cNvPr id="94" name="Google Shape;94;p16"/>
          <p:cNvPicPr preferRelativeResize="0"/>
          <p:nvPr/>
        </p:nvPicPr>
        <p:blipFill>
          <a:blip r:embed="rId6">
            <a:alphaModFix/>
          </a:blip>
          <a:stretch>
            <a:fillRect/>
          </a:stretch>
        </p:blipFill>
        <p:spPr>
          <a:xfrm>
            <a:off x="6465075" y="2874750"/>
            <a:ext cx="2467300" cy="1914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title"/>
          </p:nvPr>
        </p:nvSpPr>
        <p:spPr>
          <a:xfrm>
            <a:off x="311700" y="106350"/>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800" b="0">
                <a:solidFill>
                  <a:srgbClr val="CABA7B"/>
                </a:solidFill>
              </a:rPr>
              <a:t>Of note:</a:t>
            </a:r>
            <a:endParaRPr sz="5800" b="0">
              <a:solidFill>
                <a:srgbClr val="CABA7B"/>
              </a:solidFill>
            </a:endParaRPr>
          </a:p>
        </p:txBody>
      </p:sp>
      <p:sp>
        <p:nvSpPr>
          <p:cNvPr id="100" name="Google Shape;100;p17"/>
          <p:cNvSpPr txBox="1">
            <a:spLocks noGrp="1"/>
          </p:cNvSpPr>
          <p:nvPr>
            <p:ph type="body" idx="1"/>
          </p:nvPr>
        </p:nvSpPr>
        <p:spPr>
          <a:xfrm>
            <a:off x="311700" y="1417950"/>
            <a:ext cx="4095600" cy="3150900"/>
          </a:xfrm>
          <a:prstGeom prst="rect">
            <a:avLst/>
          </a:prstGeom>
        </p:spPr>
        <p:txBody>
          <a:bodyPr spcFirstLastPara="1" wrap="square" lIns="91425" tIns="91425" rIns="91425" bIns="91425" anchor="t" anchorCtr="0">
            <a:noAutofit/>
          </a:bodyPr>
          <a:lstStyle/>
          <a:p>
            <a:pPr marL="457200" lvl="0" indent="-508000" algn="l" rtl="0">
              <a:spcBef>
                <a:spcPts val="0"/>
              </a:spcBef>
              <a:spcAft>
                <a:spcPts val="0"/>
              </a:spcAft>
              <a:buSzPts val="4400"/>
              <a:buFont typeface="Playfair Display"/>
              <a:buChar char="●"/>
            </a:pPr>
            <a:r>
              <a:rPr lang="en" sz="4400">
                <a:latin typeface="Playfair Display"/>
                <a:ea typeface="Playfair Display"/>
                <a:cs typeface="Playfair Display"/>
                <a:sym typeface="Playfair Display"/>
              </a:rPr>
              <a:t>Point of view</a:t>
            </a:r>
            <a:endParaRPr sz="4400">
              <a:latin typeface="Playfair Display"/>
              <a:ea typeface="Playfair Display"/>
              <a:cs typeface="Playfair Display"/>
              <a:sym typeface="Playfair Display"/>
            </a:endParaRPr>
          </a:p>
          <a:p>
            <a:pPr marL="457200" lvl="0" indent="-508000" algn="l" rtl="0">
              <a:spcBef>
                <a:spcPts val="0"/>
              </a:spcBef>
              <a:spcAft>
                <a:spcPts val="0"/>
              </a:spcAft>
              <a:buSzPts val="4400"/>
              <a:buFont typeface="Playfair Display"/>
              <a:buChar char="●"/>
            </a:pPr>
            <a:r>
              <a:rPr lang="en" sz="4400">
                <a:latin typeface="Playfair Display"/>
                <a:ea typeface="Playfair Display"/>
                <a:cs typeface="Playfair Display"/>
                <a:sym typeface="Playfair Display"/>
              </a:rPr>
              <a:t>Motif</a:t>
            </a:r>
            <a:endParaRPr sz="4400">
              <a:latin typeface="Playfair Display"/>
              <a:ea typeface="Playfair Display"/>
              <a:cs typeface="Playfair Display"/>
              <a:sym typeface="Playfair Display"/>
            </a:endParaRPr>
          </a:p>
          <a:p>
            <a:pPr marL="457200" lvl="0" indent="-508000" algn="l" rtl="0">
              <a:spcBef>
                <a:spcPts val="0"/>
              </a:spcBef>
              <a:spcAft>
                <a:spcPts val="0"/>
              </a:spcAft>
              <a:buSzPts val="4400"/>
              <a:buFont typeface="Playfair Display"/>
              <a:buChar char="●"/>
            </a:pPr>
            <a:r>
              <a:rPr lang="en" sz="4400">
                <a:latin typeface="Playfair Display"/>
                <a:ea typeface="Playfair Display"/>
                <a:cs typeface="Playfair Display"/>
                <a:sym typeface="Playfair Display"/>
              </a:rPr>
              <a:t>Character foils</a:t>
            </a:r>
            <a:endParaRPr sz="4400">
              <a:latin typeface="Playfair Display"/>
              <a:ea typeface="Playfair Display"/>
              <a:cs typeface="Playfair Display"/>
              <a:sym typeface="Playfair Display"/>
            </a:endParaRPr>
          </a:p>
        </p:txBody>
      </p:sp>
      <p:sp>
        <p:nvSpPr>
          <p:cNvPr id="101" name="Google Shape;101;p17"/>
          <p:cNvSpPr txBox="1">
            <a:spLocks noGrp="1"/>
          </p:cNvSpPr>
          <p:nvPr>
            <p:ph type="body" idx="2"/>
          </p:nvPr>
        </p:nvSpPr>
        <p:spPr>
          <a:xfrm>
            <a:off x="4832400" y="1417950"/>
            <a:ext cx="3999900" cy="3150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02" name="Google Shape;102;p17"/>
          <p:cNvPicPr preferRelativeResize="0"/>
          <p:nvPr/>
        </p:nvPicPr>
        <p:blipFill>
          <a:blip r:embed="rId3">
            <a:alphaModFix/>
          </a:blip>
          <a:stretch>
            <a:fillRect/>
          </a:stretch>
        </p:blipFill>
        <p:spPr>
          <a:xfrm>
            <a:off x="4327950" y="541574"/>
            <a:ext cx="4504349" cy="406035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800" b="0">
                <a:solidFill>
                  <a:srgbClr val="CABA7B"/>
                </a:solidFill>
              </a:rPr>
              <a:t>Reception</a:t>
            </a:r>
            <a:endParaRPr sz="5800" b="0">
              <a:solidFill>
                <a:srgbClr val="CABA7B"/>
              </a:solidFill>
            </a:endParaRPr>
          </a:p>
        </p:txBody>
      </p:sp>
      <p:sp>
        <p:nvSpPr>
          <p:cNvPr id="108" name="Google Shape;108;p18"/>
          <p:cNvSpPr txBox="1">
            <a:spLocks noGrp="1"/>
          </p:cNvSpPr>
          <p:nvPr>
            <p:ph type="body" idx="1"/>
          </p:nvPr>
        </p:nvSpPr>
        <p:spPr>
          <a:xfrm>
            <a:off x="311700" y="1417950"/>
            <a:ext cx="4520700" cy="3150900"/>
          </a:xfrm>
          <a:prstGeom prst="rect">
            <a:avLst/>
          </a:prstGeom>
        </p:spPr>
        <p:txBody>
          <a:bodyPr spcFirstLastPara="1" wrap="square" lIns="91425" tIns="91425" rIns="91425" bIns="91425" anchor="t" anchorCtr="0">
            <a:noAutofit/>
          </a:bodyPr>
          <a:lstStyle/>
          <a:p>
            <a:pPr marL="457200" lvl="0" indent="-508000" algn="l" rtl="0">
              <a:spcBef>
                <a:spcPts val="0"/>
              </a:spcBef>
              <a:spcAft>
                <a:spcPts val="0"/>
              </a:spcAft>
              <a:buSzPts val="4400"/>
              <a:buFont typeface="Playfair Display"/>
              <a:buChar char="●"/>
            </a:pPr>
            <a:r>
              <a:rPr lang="en" sz="4400">
                <a:latin typeface="Playfair Display"/>
                <a:ea typeface="Playfair Display"/>
                <a:cs typeface="Playfair Display"/>
                <a:sym typeface="Playfair Display"/>
              </a:rPr>
              <a:t>Considered Irving’s finest</a:t>
            </a:r>
            <a:endParaRPr sz="4400">
              <a:latin typeface="Playfair Display"/>
              <a:ea typeface="Playfair Display"/>
              <a:cs typeface="Playfair Display"/>
              <a:sym typeface="Playfair Display"/>
            </a:endParaRPr>
          </a:p>
          <a:p>
            <a:pPr marL="457200" lvl="0" indent="-508000" algn="l" rtl="0">
              <a:spcBef>
                <a:spcPts val="0"/>
              </a:spcBef>
              <a:spcAft>
                <a:spcPts val="0"/>
              </a:spcAft>
              <a:buSzPts val="4400"/>
              <a:buFont typeface="Playfair Display"/>
              <a:buChar char="●"/>
            </a:pPr>
            <a:r>
              <a:rPr lang="en" sz="4400">
                <a:latin typeface="Playfair Display"/>
                <a:ea typeface="Playfair Display"/>
                <a:cs typeface="Playfair Display"/>
                <a:sym typeface="Playfair Display"/>
              </a:rPr>
              <a:t>Risky topic</a:t>
            </a:r>
            <a:endParaRPr sz="4400">
              <a:latin typeface="Playfair Display"/>
              <a:ea typeface="Playfair Display"/>
              <a:cs typeface="Playfair Display"/>
              <a:sym typeface="Playfair Display"/>
            </a:endParaRPr>
          </a:p>
        </p:txBody>
      </p:sp>
      <p:sp>
        <p:nvSpPr>
          <p:cNvPr id="109" name="Google Shape;109;p18"/>
          <p:cNvSpPr txBox="1">
            <a:spLocks noGrp="1"/>
          </p:cNvSpPr>
          <p:nvPr>
            <p:ph type="body" idx="2"/>
          </p:nvPr>
        </p:nvSpPr>
        <p:spPr>
          <a:xfrm>
            <a:off x="4832400" y="1417950"/>
            <a:ext cx="3999900" cy="3150900"/>
          </a:xfrm>
          <a:prstGeom prst="rect">
            <a:avLst/>
          </a:prstGeom>
        </p:spPr>
        <p:txBody>
          <a:bodyPr spcFirstLastPara="1" wrap="square" lIns="91425" tIns="91425" rIns="91425" bIns="91425" anchor="t" anchorCtr="0">
            <a:noAutofit/>
          </a:bodyPr>
          <a:lstStyle/>
          <a:p>
            <a:pPr marL="457200" lvl="0" indent="0" algn="l" rtl="0">
              <a:spcBef>
                <a:spcPts val="0"/>
              </a:spcBef>
              <a:spcAft>
                <a:spcPts val="1600"/>
              </a:spcAft>
              <a:buNone/>
            </a:pPr>
            <a:endParaRPr sz="3600"/>
          </a:p>
        </p:txBody>
      </p:sp>
      <p:pic>
        <p:nvPicPr>
          <p:cNvPr id="110" name="Google Shape;110;p18"/>
          <p:cNvPicPr preferRelativeResize="0"/>
          <p:nvPr/>
        </p:nvPicPr>
        <p:blipFill>
          <a:blip r:embed="rId3">
            <a:alphaModFix/>
          </a:blip>
          <a:stretch>
            <a:fillRect/>
          </a:stretch>
        </p:blipFill>
        <p:spPr>
          <a:xfrm>
            <a:off x="4832388" y="1017725"/>
            <a:ext cx="1935200" cy="1935200"/>
          </a:xfrm>
          <a:prstGeom prst="rect">
            <a:avLst/>
          </a:prstGeom>
          <a:noFill/>
          <a:ln>
            <a:noFill/>
          </a:ln>
        </p:spPr>
      </p:pic>
      <p:pic>
        <p:nvPicPr>
          <p:cNvPr id="111" name="Google Shape;111;p18"/>
          <p:cNvPicPr preferRelativeResize="0"/>
          <p:nvPr/>
        </p:nvPicPr>
        <p:blipFill>
          <a:blip r:embed="rId4">
            <a:alphaModFix/>
          </a:blip>
          <a:stretch>
            <a:fillRect/>
          </a:stretch>
        </p:blipFill>
        <p:spPr>
          <a:xfrm>
            <a:off x="6930150" y="739075"/>
            <a:ext cx="2213850" cy="2213850"/>
          </a:xfrm>
          <a:prstGeom prst="rect">
            <a:avLst/>
          </a:prstGeom>
          <a:noFill/>
          <a:ln>
            <a:noFill/>
          </a:ln>
        </p:spPr>
      </p:pic>
      <p:pic>
        <p:nvPicPr>
          <p:cNvPr id="112" name="Google Shape;112;p18"/>
          <p:cNvPicPr preferRelativeResize="0"/>
          <p:nvPr/>
        </p:nvPicPr>
        <p:blipFill>
          <a:blip r:embed="rId5">
            <a:alphaModFix/>
          </a:blip>
          <a:stretch>
            <a:fillRect/>
          </a:stretch>
        </p:blipFill>
        <p:spPr>
          <a:xfrm>
            <a:off x="5084875" y="3139775"/>
            <a:ext cx="3239950" cy="1541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txBox="1">
            <a:spLocks noGrp="1"/>
          </p:cNvSpPr>
          <p:nvPr>
            <p:ph type="title"/>
          </p:nvPr>
        </p:nvSpPr>
        <p:spPr>
          <a:xfrm>
            <a:off x="214675" y="1398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800" b="0">
                <a:solidFill>
                  <a:srgbClr val="CABA7B"/>
                </a:solidFill>
              </a:rPr>
              <a:t>Adaptations</a:t>
            </a:r>
            <a:endParaRPr sz="5800" b="0">
              <a:solidFill>
                <a:srgbClr val="CABA7B"/>
              </a:solidFill>
            </a:endParaRPr>
          </a:p>
        </p:txBody>
      </p:sp>
      <p:sp>
        <p:nvSpPr>
          <p:cNvPr id="118" name="Google Shape;118;p19"/>
          <p:cNvSpPr txBox="1">
            <a:spLocks noGrp="1"/>
          </p:cNvSpPr>
          <p:nvPr>
            <p:ph type="body" idx="1"/>
          </p:nvPr>
        </p:nvSpPr>
        <p:spPr>
          <a:xfrm>
            <a:off x="311700" y="1417950"/>
            <a:ext cx="3820800" cy="3150900"/>
          </a:xfrm>
          <a:prstGeom prst="rect">
            <a:avLst/>
          </a:prstGeom>
        </p:spPr>
        <p:txBody>
          <a:bodyPr spcFirstLastPara="1" wrap="square" lIns="91425" tIns="91425" rIns="91425" bIns="91425" anchor="t" anchorCtr="0">
            <a:noAutofit/>
          </a:bodyPr>
          <a:lstStyle/>
          <a:p>
            <a:pPr marL="457200" lvl="0" indent="-482600" algn="l" rtl="0">
              <a:spcBef>
                <a:spcPts val="0"/>
              </a:spcBef>
              <a:spcAft>
                <a:spcPts val="0"/>
              </a:spcAft>
              <a:buSzPts val="4000"/>
              <a:buFont typeface="Playfair Display"/>
              <a:buChar char="●"/>
            </a:pPr>
            <a:r>
              <a:rPr lang="en" sz="4000" i="1">
                <a:latin typeface="Playfair Display"/>
                <a:ea typeface="Playfair Display"/>
                <a:cs typeface="Playfair Display"/>
                <a:sym typeface="Playfair Display"/>
              </a:rPr>
              <a:t>Simon Birch </a:t>
            </a:r>
            <a:r>
              <a:rPr lang="en" sz="4000">
                <a:latin typeface="Playfair Display"/>
                <a:ea typeface="Playfair Display"/>
                <a:cs typeface="Playfair Display"/>
                <a:sym typeface="Playfair Display"/>
              </a:rPr>
              <a:t>(1998)</a:t>
            </a:r>
            <a:endParaRPr sz="4000">
              <a:latin typeface="Playfair Display"/>
              <a:ea typeface="Playfair Display"/>
              <a:cs typeface="Playfair Display"/>
              <a:sym typeface="Playfair Display"/>
            </a:endParaRPr>
          </a:p>
          <a:p>
            <a:pPr marL="457200" lvl="0" indent="-482600" algn="l" rtl="0">
              <a:spcBef>
                <a:spcPts val="0"/>
              </a:spcBef>
              <a:spcAft>
                <a:spcPts val="0"/>
              </a:spcAft>
              <a:buSzPts val="4000"/>
              <a:buFont typeface="Playfair Display"/>
              <a:buChar char="●"/>
            </a:pPr>
            <a:r>
              <a:rPr lang="en" sz="4000">
                <a:latin typeface="Playfair Display"/>
                <a:ea typeface="Playfair Display"/>
                <a:cs typeface="Playfair Display"/>
                <a:sym typeface="Playfair Display"/>
              </a:rPr>
              <a:t>“Goodbye Sky Harbour”</a:t>
            </a:r>
            <a:endParaRPr sz="4000">
              <a:latin typeface="Playfair Display"/>
              <a:ea typeface="Playfair Display"/>
              <a:cs typeface="Playfair Display"/>
              <a:sym typeface="Playfair Display"/>
            </a:endParaRPr>
          </a:p>
        </p:txBody>
      </p:sp>
      <p:sp>
        <p:nvSpPr>
          <p:cNvPr id="119" name="Google Shape;119;p19"/>
          <p:cNvSpPr txBox="1">
            <a:spLocks noGrp="1"/>
          </p:cNvSpPr>
          <p:nvPr>
            <p:ph type="body" idx="2"/>
          </p:nvPr>
        </p:nvSpPr>
        <p:spPr>
          <a:xfrm>
            <a:off x="4832400" y="1417950"/>
            <a:ext cx="3999900" cy="3150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20" name="Google Shape;120;p19" descr="Simon Birch believes that God made him for a special, heroic purpose. Simon and his best friend Joe Wenteworth are both outcasts in their tiny New England town: Joe is the illegitimate son of the town beauty, and Simon, at age 12, is so small that he still plays the infant Jesus in the church Christmas pageant. In the summer of 1964, friendship is put to the test when Little Leaguer Simon hits a foul ball that strikes and kills Joe's mother. Together, they try to find out who Joe's father is. Just as they succeed, the time comes for Simon to fulfill the destiny he believes in. A situation arises that demands a hero - a very small hero." title="Simon Birch Official Trailer!">
            <a:hlinkClick r:id="rId3"/>
          </p:cNvPr>
          <p:cNvPicPr preferRelativeResize="0"/>
          <p:nvPr/>
        </p:nvPicPr>
        <p:blipFill>
          <a:blip r:embed="rId4">
            <a:alphaModFix/>
          </a:blip>
          <a:stretch>
            <a:fillRect/>
          </a:stretch>
        </p:blipFill>
        <p:spPr>
          <a:xfrm>
            <a:off x="4265750" y="1417950"/>
            <a:ext cx="4566550" cy="3424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311700" y="137050"/>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800" b="0">
                <a:solidFill>
                  <a:srgbClr val="CABA7B"/>
                </a:solidFill>
              </a:rPr>
              <a:t>Historical context</a:t>
            </a:r>
            <a:endParaRPr sz="5800" b="0">
              <a:solidFill>
                <a:srgbClr val="CABA7B"/>
              </a:solidFill>
            </a:endParaRPr>
          </a:p>
        </p:txBody>
      </p:sp>
      <p:sp>
        <p:nvSpPr>
          <p:cNvPr id="126" name="Google Shape;126;p20"/>
          <p:cNvSpPr txBox="1">
            <a:spLocks noGrp="1"/>
          </p:cNvSpPr>
          <p:nvPr>
            <p:ph type="body" idx="1"/>
          </p:nvPr>
        </p:nvSpPr>
        <p:spPr>
          <a:xfrm>
            <a:off x="311700" y="1417950"/>
            <a:ext cx="3999900" cy="3150900"/>
          </a:xfrm>
          <a:prstGeom prst="rect">
            <a:avLst/>
          </a:prstGeom>
        </p:spPr>
        <p:txBody>
          <a:bodyPr spcFirstLastPara="1" wrap="square" lIns="91425" tIns="91425" rIns="91425" bIns="91425" anchor="t" anchorCtr="0">
            <a:noAutofit/>
          </a:bodyPr>
          <a:lstStyle/>
          <a:p>
            <a:pPr marL="457200" lvl="0" indent="-508000" algn="l" rtl="0">
              <a:spcBef>
                <a:spcPts val="0"/>
              </a:spcBef>
              <a:spcAft>
                <a:spcPts val="0"/>
              </a:spcAft>
              <a:buSzPts val="4400"/>
              <a:buFont typeface="Playfair Display"/>
              <a:buChar char="●"/>
            </a:pPr>
            <a:r>
              <a:rPr lang="en" sz="4400">
                <a:latin typeface="Playfair Display"/>
                <a:ea typeface="Playfair Display"/>
                <a:cs typeface="Playfair Display"/>
                <a:sym typeface="Playfair Display"/>
              </a:rPr>
              <a:t>Vietnam War</a:t>
            </a:r>
            <a:endParaRPr sz="4400">
              <a:latin typeface="Playfair Display"/>
              <a:ea typeface="Playfair Display"/>
              <a:cs typeface="Playfair Display"/>
              <a:sym typeface="Playfair Display"/>
            </a:endParaRPr>
          </a:p>
          <a:p>
            <a:pPr marL="457200" lvl="0" indent="-508000" algn="l" rtl="0">
              <a:spcBef>
                <a:spcPts val="0"/>
              </a:spcBef>
              <a:spcAft>
                <a:spcPts val="0"/>
              </a:spcAft>
              <a:buSzPts val="4400"/>
              <a:buFont typeface="Playfair Display"/>
              <a:buChar char="●"/>
            </a:pPr>
            <a:r>
              <a:rPr lang="en" sz="4400">
                <a:latin typeface="Playfair Display"/>
                <a:ea typeface="Playfair Display"/>
                <a:cs typeface="Playfair Display"/>
                <a:sym typeface="Playfair Display"/>
              </a:rPr>
              <a:t>1950s + 1960s America</a:t>
            </a:r>
            <a:endParaRPr sz="4400">
              <a:latin typeface="Playfair Display"/>
              <a:ea typeface="Playfair Display"/>
              <a:cs typeface="Playfair Display"/>
              <a:sym typeface="Playfair Display"/>
            </a:endParaRPr>
          </a:p>
        </p:txBody>
      </p:sp>
      <p:sp>
        <p:nvSpPr>
          <p:cNvPr id="127" name="Google Shape;127;p20"/>
          <p:cNvSpPr txBox="1">
            <a:spLocks noGrp="1"/>
          </p:cNvSpPr>
          <p:nvPr>
            <p:ph type="body" idx="2"/>
          </p:nvPr>
        </p:nvSpPr>
        <p:spPr>
          <a:xfrm>
            <a:off x="4832400" y="1417950"/>
            <a:ext cx="3999900" cy="3150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28" name="Google Shape;128;p20"/>
          <p:cNvPicPr preferRelativeResize="0"/>
          <p:nvPr/>
        </p:nvPicPr>
        <p:blipFill>
          <a:blip r:embed="rId3">
            <a:alphaModFix/>
          </a:blip>
          <a:stretch>
            <a:fillRect/>
          </a:stretch>
        </p:blipFill>
        <p:spPr>
          <a:xfrm>
            <a:off x="6482455" y="1417950"/>
            <a:ext cx="2349840" cy="3150899"/>
          </a:xfrm>
          <a:prstGeom prst="rect">
            <a:avLst/>
          </a:prstGeom>
          <a:noFill/>
          <a:ln>
            <a:noFill/>
          </a:ln>
        </p:spPr>
      </p:pic>
      <p:pic>
        <p:nvPicPr>
          <p:cNvPr id="129" name="Google Shape;129;p20"/>
          <p:cNvPicPr preferRelativeResize="0"/>
          <p:nvPr/>
        </p:nvPicPr>
        <p:blipFill>
          <a:blip r:embed="rId4">
            <a:alphaModFix/>
          </a:blip>
          <a:stretch>
            <a:fillRect/>
          </a:stretch>
        </p:blipFill>
        <p:spPr>
          <a:xfrm>
            <a:off x="4427925" y="1440816"/>
            <a:ext cx="1938200" cy="310516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311700" y="1268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800" b="0">
                <a:solidFill>
                  <a:srgbClr val="CABA7B"/>
                </a:solidFill>
              </a:rPr>
              <a:t>John(ny) Irving</a:t>
            </a:r>
            <a:endParaRPr sz="5800" b="0">
              <a:solidFill>
                <a:srgbClr val="CABA7B"/>
              </a:solidFill>
            </a:endParaRPr>
          </a:p>
        </p:txBody>
      </p:sp>
      <p:sp>
        <p:nvSpPr>
          <p:cNvPr id="135" name="Google Shape;135;p21"/>
          <p:cNvSpPr txBox="1">
            <a:spLocks noGrp="1"/>
          </p:cNvSpPr>
          <p:nvPr>
            <p:ph type="body" idx="1"/>
          </p:nvPr>
        </p:nvSpPr>
        <p:spPr>
          <a:xfrm>
            <a:off x="311700" y="1417950"/>
            <a:ext cx="4520700" cy="3150900"/>
          </a:xfrm>
          <a:prstGeom prst="rect">
            <a:avLst/>
          </a:prstGeom>
        </p:spPr>
        <p:txBody>
          <a:bodyPr spcFirstLastPara="1" wrap="square" lIns="91425" tIns="91425" rIns="91425" bIns="91425" anchor="t" anchorCtr="0">
            <a:noAutofit/>
          </a:bodyPr>
          <a:lstStyle/>
          <a:p>
            <a:pPr marL="457200" lvl="0" indent="-508000" algn="l" rtl="0">
              <a:spcBef>
                <a:spcPts val="0"/>
              </a:spcBef>
              <a:spcAft>
                <a:spcPts val="0"/>
              </a:spcAft>
              <a:buSzPts val="4400"/>
              <a:buFont typeface="Playfair Display"/>
              <a:buChar char="●"/>
            </a:pPr>
            <a:r>
              <a:rPr lang="en" sz="4400">
                <a:latin typeface="Playfair Display"/>
                <a:ea typeface="Playfair Display"/>
                <a:cs typeface="Playfair Display"/>
                <a:sym typeface="Playfair Display"/>
              </a:rPr>
              <a:t>Write who you know</a:t>
            </a:r>
            <a:endParaRPr sz="4400">
              <a:latin typeface="Playfair Display"/>
              <a:ea typeface="Playfair Display"/>
              <a:cs typeface="Playfair Display"/>
              <a:sym typeface="Playfair Display"/>
            </a:endParaRPr>
          </a:p>
          <a:p>
            <a:pPr marL="914400" lvl="1" indent="-508000" algn="l" rtl="0">
              <a:spcBef>
                <a:spcPts val="0"/>
              </a:spcBef>
              <a:spcAft>
                <a:spcPts val="0"/>
              </a:spcAft>
              <a:buSzPts val="4400"/>
              <a:buFont typeface="Playfair Display"/>
              <a:buChar char="○"/>
            </a:pPr>
            <a:r>
              <a:rPr lang="en" sz="4400">
                <a:latin typeface="Playfair Display"/>
                <a:ea typeface="Playfair Display"/>
                <a:cs typeface="Playfair Display"/>
                <a:sym typeface="Playfair Display"/>
              </a:rPr>
              <a:t>“...what if he </a:t>
            </a:r>
            <a:r>
              <a:rPr lang="en" sz="4400" i="1">
                <a:latin typeface="Playfair Display"/>
                <a:ea typeface="Playfair Display"/>
                <a:cs typeface="Playfair Display"/>
                <a:sym typeface="Playfair Display"/>
              </a:rPr>
              <a:t>didn’t</a:t>
            </a:r>
            <a:r>
              <a:rPr lang="en" sz="4400">
                <a:latin typeface="Playfair Display"/>
                <a:ea typeface="Playfair Display"/>
                <a:cs typeface="Playfair Display"/>
                <a:sym typeface="Playfair Display"/>
              </a:rPr>
              <a:t>?”</a:t>
            </a:r>
            <a:endParaRPr sz="4400">
              <a:latin typeface="Playfair Display"/>
              <a:ea typeface="Playfair Display"/>
              <a:cs typeface="Playfair Display"/>
              <a:sym typeface="Playfair Display"/>
            </a:endParaRPr>
          </a:p>
        </p:txBody>
      </p:sp>
      <p:sp>
        <p:nvSpPr>
          <p:cNvPr id="136" name="Google Shape;136;p21"/>
          <p:cNvSpPr txBox="1">
            <a:spLocks noGrp="1"/>
          </p:cNvSpPr>
          <p:nvPr>
            <p:ph type="body" idx="2"/>
          </p:nvPr>
        </p:nvSpPr>
        <p:spPr>
          <a:xfrm>
            <a:off x="4832400" y="1417950"/>
            <a:ext cx="3999900" cy="3150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7" name="Google Shape;137;p21"/>
          <p:cNvPicPr preferRelativeResize="0"/>
          <p:nvPr/>
        </p:nvPicPr>
        <p:blipFill>
          <a:blip r:embed="rId3">
            <a:alphaModFix/>
          </a:blip>
          <a:stretch>
            <a:fillRect/>
          </a:stretch>
        </p:blipFill>
        <p:spPr>
          <a:xfrm>
            <a:off x="5570438" y="1060388"/>
            <a:ext cx="2523825" cy="3866025"/>
          </a:xfrm>
          <a:prstGeom prst="rect">
            <a:avLst/>
          </a:prstGeom>
          <a:noFill/>
          <a:ln>
            <a:noFill/>
          </a:ln>
        </p:spPr>
      </p:pic>
    </p:spTree>
  </p:cSld>
  <p:clrMapOvr>
    <a:masterClrMapping/>
  </p:clrMapOvr>
</p:sld>
</file>

<file path=ppt/theme/theme1.xml><?xml version="1.0" encoding="utf-8"?>
<a:theme xmlns:a="http://schemas.openxmlformats.org/drawingml/2006/main"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54AC6C36A3DB4F8C99CD1874290A67" ma:contentTypeVersion="27" ma:contentTypeDescription="Create a new document." ma:contentTypeScope="" ma:versionID="b084972fcf05b86c175756bb7cf5d2a9">
  <xsd:schema xmlns:xsd="http://www.w3.org/2001/XMLSchema" xmlns:xs="http://www.w3.org/2001/XMLSchema" xmlns:p="http://schemas.microsoft.com/office/2006/metadata/properties" xmlns:ns3="bbf8dafc-6d1a-49be-b85b-b7bc7ea9f914" xmlns:ns4="2f3f7ea0-8a9c-4c84-bb0c-f1e6f291ff53" targetNamespace="http://schemas.microsoft.com/office/2006/metadata/properties" ma:root="true" ma:fieldsID="4096efe230794ba063025fcb23de873e" ns3:_="" ns4:_="">
    <xsd:import namespace="bbf8dafc-6d1a-49be-b85b-b7bc7ea9f914"/>
    <xsd:import namespace="2f3f7ea0-8a9c-4c84-bb0c-f1e6f291ff5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NotebookType" minOccurs="0"/>
                <xsd:element ref="ns4:FolderType" minOccurs="0"/>
                <xsd:element ref="ns4:CultureName" minOccurs="0"/>
                <xsd:element ref="ns4:AppVersion" minOccurs="0"/>
                <xsd:element ref="ns4:TeamsChannelId" minOccurs="0"/>
                <xsd:element ref="ns4:Owner" minOccurs="0"/>
                <xsd:element ref="ns4:Math_Settings" minOccurs="0"/>
                <xsd:element ref="ns4:DefaultSectionNames" minOccurs="0"/>
                <xsd:element ref="ns4:Templates"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f8dafc-6d1a-49be-b85b-b7bc7ea9f91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3f7ea0-8a9c-4c84-bb0c-f1e6f291ff5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NotebookType" ma:index="17" nillable="true" ma:displayName="Notebook Type" ma:internalName="NotebookType">
      <xsd:simpleType>
        <xsd:restriction base="dms:Text"/>
      </xsd:simpleType>
    </xsd:element>
    <xsd:element name="FolderType" ma:index="18" nillable="true" ma:displayName="Folder Type" ma:internalName="FolderType">
      <xsd:simpleType>
        <xsd:restriction base="dms:Text"/>
      </xsd:simpleType>
    </xsd:element>
    <xsd:element name="CultureName" ma:index="19" nillable="true" ma:displayName="Culture Name" ma:internalName="CultureName">
      <xsd:simpleType>
        <xsd:restriction base="dms:Text"/>
      </xsd:simpleType>
    </xsd:element>
    <xsd:element name="AppVersion" ma:index="20" nillable="true" ma:displayName="App Version" ma:internalName="AppVersion">
      <xsd:simpleType>
        <xsd:restriction base="dms:Text"/>
      </xsd:simpleType>
    </xsd:element>
    <xsd:element name="TeamsChannelId" ma:index="21" nillable="true" ma:displayName="Teams Channel Id" ma:internalName="TeamsChannelId">
      <xsd:simpleType>
        <xsd:restriction base="dms:Text"/>
      </xsd:simpleType>
    </xsd:element>
    <xsd:element name="Owner" ma:index="2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3" nillable="true" ma:displayName="Math Settings" ma:internalName="Math_Settings">
      <xsd:simpleType>
        <xsd:restriction base="dms:Text"/>
      </xsd:simpleType>
    </xsd:element>
    <xsd:element name="DefaultSectionNames" ma:index="24" nillable="true" ma:displayName="Default Section Names" ma:internalName="DefaultSectionNames">
      <xsd:simpleType>
        <xsd:restriction base="dms:Note">
          <xsd:maxLength value="255"/>
        </xsd:restriction>
      </xsd:simpleType>
    </xsd:element>
    <xsd:element name="Templates" ma:index="25" nillable="true" ma:displayName="Templates" ma:internalName="Templates">
      <xsd:simpleType>
        <xsd:restriction base="dms:Note">
          <xsd:maxLength value="255"/>
        </xsd:restriction>
      </xsd:simpleType>
    </xsd:element>
    <xsd:element name="Teachers" ma:index="26"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7"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8"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9" nillable="true" ma:displayName="Invited Teachers" ma:internalName="Invited_Teachers">
      <xsd:simpleType>
        <xsd:restriction base="dms:Note">
          <xsd:maxLength value="255"/>
        </xsd:restriction>
      </xsd:simpleType>
    </xsd:element>
    <xsd:element name="Invited_Students" ma:index="30" nillable="true" ma:displayName="Invited Students" ma:internalName="Invited_Students">
      <xsd:simpleType>
        <xsd:restriction base="dms:Note">
          <xsd:maxLength value="255"/>
        </xsd:restriction>
      </xsd:simpleType>
    </xsd:element>
    <xsd:element name="Self_Registration_Enabled" ma:index="31" nillable="true" ma:displayName="Self Registration Enabled" ma:internalName="Self_Registration_Enabled">
      <xsd:simpleType>
        <xsd:restriction base="dms:Boolean"/>
      </xsd:simpleType>
    </xsd:element>
    <xsd:element name="Has_Teacher_Only_SectionGroup" ma:index="32" nillable="true" ma:displayName="Has Teacher Only SectionGroup" ma:internalName="Has_Teacher_Only_SectionGroup">
      <xsd:simpleType>
        <xsd:restriction base="dms:Boolean"/>
      </xsd:simpleType>
    </xsd:element>
    <xsd:element name="Is_Collaboration_Space_Locked" ma:index="33" nillable="true" ma:displayName="Is Collaboration Space Locked" ma:internalName="Is_Collaboration_Space_Locked">
      <xsd:simpleType>
        <xsd:restriction base="dms:Boolean"/>
      </xsd:simpleType>
    </xsd:element>
    <xsd:element name="IsNotebookLocked" ma:index="34" nillable="true" ma:displayName="Is Notebook Locked" ma:internalName="IsNotebookLock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pVersion xmlns="2f3f7ea0-8a9c-4c84-bb0c-f1e6f291ff53" xsi:nil="true"/>
    <Invited_Teachers xmlns="2f3f7ea0-8a9c-4c84-bb0c-f1e6f291ff53" xsi:nil="true"/>
    <IsNotebookLocked xmlns="2f3f7ea0-8a9c-4c84-bb0c-f1e6f291ff53" xsi:nil="true"/>
    <Templates xmlns="2f3f7ea0-8a9c-4c84-bb0c-f1e6f291ff53" xsi:nil="true"/>
    <Self_Registration_Enabled xmlns="2f3f7ea0-8a9c-4c84-bb0c-f1e6f291ff53" xsi:nil="true"/>
    <Teachers xmlns="2f3f7ea0-8a9c-4c84-bb0c-f1e6f291ff53">
      <UserInfo>
        <DisplayName/>
        <AccountId xsi:nil="true"/>
        <AccountType/>
      </UserInfo>
    </Teachers>
    <Student_Groups xmlns="2f3f7ea0-8a9c-4c84-bb0c-f1e6f291ff53">
      <UserInfo>
        <DisplayName/>
        <AccountId xsi:nil="true"/>
        <AccountType/>
      </UserInfo>
    </Student_Groups>
    <Has_Teacher_Only_SectionGroup xmlns="2f3f7ea0-8a9c-4c84-bb0c-f1e6f291ff53" xsi:nil="true"/>
    <NotebookType xmlns="2f3f7ea0-8a9c-4c84-bb0c-f1e6f291ff53" xsi:nil="true"/>
    <Students xmlns="2f3f7ea0-8a9c-4c84-bb0c-f1e6f291ff53">
      <UserInfo>
        <DisplayName/>
        <AccountId xsi:nil="true"/>
        <AccountType/>
      </UserInfo>
    </Students>
    <Invited_Students xmlns="2f3f7ea0-8a9c-4c84-bb0c-f1e6f291ff53" xsi:nil="true"/>
    <FolderType xmlns="2f3f7ea0-8a9c-4c84-bb0c-f1e6f291ff53" xsi:nil="true"/>
    <CultureName xmlns="2f3f7ea0-8a9c-4c84-bb0c-f1e6f291ff53" xsi:nil="true"/>
    <Owner xmlns="2f3f7ea0-8a9c-4c84-bb0c-f1e6f291ff53">
      <UserInfo>
        <DisplayName/>
        <AccountId xsi:nil="true"/>
        <AccountType/>
      </UserInfo>
    </Owner>
    <TeamsChannelId xmlns="2f3f7ea0-8a9c-4c84-bb0c-f1e6f291ff53" xsi:nil="true"/>
    <DefaultSectionNames xmlns="2f3f7ea0-8a9c-4c84-bb0c-f1e6f291ff53" xsi:nil="true"/>
    <Is_Collaboration_Space_Locked xmlns="2f3f7ea0-8a9c-4c84-bb0c-f1e6f291ff53" xsi:nil="true"/>
    <Math_Settings xmlns="2f3f7ea0-8a9c-4c84-bb0c-f1e6f291ff53" xsi:nil="true"/>
  </documentManagement>
</p:properties>
</file>

<file path=customXml/itemProps1.xml><?xml version="1.0" encoding="utf-8"?>
<ds:datastoreItem xmlns:ds="http://schemas.openxmlformats.org/officeDocument/2006/customXml" ds:itemID="{8ABB82F9-3CEC-4637-A6E4-6C35A74D90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f8dafc-6d1a-49be-b85b-b7bc7ea9f914"/>
    <ds:schemaRef ds:uri="2f3f7ea0-8a9c-4c84-bb0c-f1e6f291ff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4BA37B-7D59-45E3-ABD0-BC343DB7B8B7}">
  <ds:schemaRefs>
    <ds:schemaRef ds:uri="http://schemas.microsoft.com/sharepoint/v3/contenttype/forms"/>
  </ds:schemaRefs>
</ds:datastoreItem>
</file>

<file path=customXml/itemProps3.xml><?xml version="1.0" encoding="utf-8"?>
<ds:datastoreItem xmlns:ds="http://schemas.openxmlformats.org/officeDocument/2006/customXml" ds:itemID="{D25EA6CA-1879-4C8D-96C1-81032F7A947F}">
  <ds:schemaRefs>
    <ds:schemaRef ds:uri="http://schemas.microsoft.com/office/2006/metadata/properties"/>
    <ds:schemaRef ds:uri="bbf8dafc-6d1a-49be-b85b-b7bc7ea9f914"/>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purl.org/dc/dcmitype/"/>
    <ds:schemaRef ds:uri="2f3f7ea0-8a9c-4c84-bb0c-f1e6f291ff53"/>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581</Words>
  <Application>Microsoft Office PowerPoint</Application>
  <PresentationFormat>On-screen Show (16:9)</PresentationFormat>
  <Paragraphs>63</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Lato</vt:lpstr>
      <vt:lpstr>Playfair Display</vt:lpstr>
      <vt:lpstr>Arial</vt:lpstr>
      <vt:lpstr>Blue &amp; Gold</vt:lpstr>
      <vt:lpstr>A Prayer for Owen Meany</vt:lpstr>
      <vt:lpstr>Audience survey!</vt:lpstr>
      <vt:lpstr>Plot synopsis + structure</vt:lpstr>
      <vt:lpstr>Themes</vt:lpstr>
      <vt:lpstr>Of note:</vt:lpstr>
      <vt:lpstr>Reception</vt:lpstr>
      <vt:lpstr>Adaptations</vt:lpstr>
      <vt:lpstr>Historical context</vt:lpstr>
      <vt:lpstr>John(ny) Irving</vt:lpstr>
      <vt:lpstr>In closing...</vt:lpstr>
      <vt:lpstr>“I’M ALREADY DEAD!” he told us. “REMEMBER THAT: YOU LET ME DIE.”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Prayer for Owen Meany</dc:title>
  <dc:creator>Polly Dobie</dc:creator>
  <cp:lastModifiedBy>Polly Dobie</cp:lastModifiedBy>
  <cp:revision>1</cp:revision>
  <dcterms:modified xsi:type="dcterms:W3CDTF">2019-11-13T18:54:10Z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0x0101005F54AC6C36A3DB4F8C99CD1874290A67</vt:lpwstr>
  </property>
</Properties>
</file>