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1A1D30-C0A0-4124-A783-34D9F15FA0FE}" type="datetime1">
              <a:rPr lang="en-US" smtClean="0"/>
              <a:t>9/12/2017</a:t>
            </a:fld>
            <a:endParaRPr lang="en-US"/>
          </a:p>
        </p:txBody>
      </p:sp>
      <p:sp>
        <p:nvSpPr>
          <p:cNvPr id="19" name="Footer Placeholder 18"/>
          <p:cNvSpPr>
            <a:spLocks noGrp="1"/>
          </p:cNvSpPr>
          <p:nvPr>
            <p:ph type="ftr" sz="quarter" idx="11"/>
          </p:nvPr>
        </p:nvSpPr>
        <p:spPr/>
        <p:txBody>
          <a:bodyPr/>
          <a:lstStyle/>
          <a:p>
            <a:r>
              <a:rPr lang="en-US" dirty="0" smtClean="0"/>
              <a:t>Add a footer</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9/12/2017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9/12/2017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9/12/2017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9/12/2017</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9/12/2017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9/12/2017</a:t>
            </a:fld>
            <a:endParaRPr lang="en-US"/>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660E0-FA77-4473-A859-74127B089143}" type="datetime1">
              <a:rPr lang="en-US" smtClean="0"/>
              <a:t>9/12/2017</a:t>
            </a:fld>
            <a:endParaRPr lang="en-US"/>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9/12/2017</a:t>
            </a:fld>
            <a:endParaRPr lang="en-US"/>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9/12/2017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9/12/2017</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9/12/2017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smtClean="0"/>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0597" y="1371601"/>
            <a:ext cx="10468864" cy="1828800"/>
          </a:xfrm>
        </p:spPr>
        <p:txBody>
          <a:bodyPr>
            <a:normAutofit fontScale="90000"/>
          </a:bodyPr>
          <a:lstStyle/>
          <a:p>
            <a:pPr algn="l"/>
            <a:r>
              <a:rPr lang="en-US" dirty="0" smtClean="0">
                <a:solidFill>
                  <a:schemeClr val="tx1"/>
                </a:solidFill>
              </a:rPr>
              <a:t>Editing Your Work</a:t>
            </a:r>
            <a:br>
              <a:rPr lang="en-US" dirty="0" smtClean="0">
                <a:solidFill>
                  <a:schemeClr val="tx1"/>
                </a:solidFill>
              </a:rPr>
            </a:br>
            <a:r>
              <a:rPr lang="en-US" dirty="0" smtClean="0">
                <a:solidFill>
                  <a:schemeClr val="tx1"/>
                </a:solidFill>
              </a:rPr>
              <a:t>English 12</a:t>
            </a:r>
            <a:br>
              <a:rPr lang="en-US" dirty="0" smtClean="0">
                <a:solidFill>
                  <a:schemeClr val="tx1"/>
                </a:solidFill>
              </a:rPr>
            </a:br>
            <a:r>
              <a:rPr lang="en-US" dirty="0" smtClean="0">
                <a:solidFill>
                  <a:schemeClr val="tx1"/>
                </a:solidFill>
              </a:rPr>
              <a:t>Ms. Dobie</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4550667" y="1981201"/>
            <a:ext cx="6871362" cy="38777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9021"/>
            <a:ext cx="10972800" cy="1143000"/>
          </a:xfrm>
        </p:spPr>
        <p:txBody>
          <a:bodyPr>
            <a:noAutofit/>
          </a:bodyPr>
          <a:lstStyle/>
          <a:p>
            <a:r>
              <a:rPr lang="en-US" sz="4800" dirty="0" smtClean="0"/>
              <a:t>Dialogue    Make it sound authentic.           *how do teens speak</a:t>
            </a:r>
            <a:r>
              <a:rPr lang="en-US" sz="4800" dirty="0" smtClean="0">
                <a:latin typeface="Arial" panose="020B0604020202020204" pitchFamily="34" charset="0"/>
                <a:cs typeface="Arial" panose="020B0604020202020204" pitchFamily="34" charset="0"/>
              </a:rPr>
              <a:t>?</a:t>
            </a:r>
            <a:r>
              <a:rPr lang="en-US" sz="4800" dirty="0" smtClean="0"/>
              <a:t>*</a:t>
            </a:r>
            <a:endParaRPr lang="en-US" sz="4800" dirty="0"/>
          </a:p>
        </p:txBody>
      </p:sp>
      <p:sp>
        <p:nvSpPr>
          <p:cNvPr id="3" name="Content Placeholder 2"/>
          <p:cNvSpPr>
            <a:spLocks noGrp="1"/>
          </p:cNvSpPr>
          <p:nvPr>
            <p:ph idx="1"/>
          </p:nvPr>
        </p:nvSpPr>
        <p:spPr>
          <a:xfrm>
            <a:off x="609600" y="2866812"/>
            <a:ext cx="10972800" cy="4389120"/>
          </a:xfrm>
        </p:spPr>
        <p:txBody>
          <a:bodyPr>
            <a:normAutofit/>
          </a:bodyPr>
          <a:lstStyle/>
          <a:p>
            <a:pPr>
              <a:buFont typeface="Wingdings" panose="05000000000000000000" pitchFamily="2" charset="2"/>
              <a:buChar char="Ø"/>
            </a:pPr>
            <a:r>
              <a:rPr lang="en-US" sz="2800" dirty="0" smtClean="0"/>
              <a:t> Poor:  </a:t>
            </a:r>
            <a:r>
              <a:rPr lang="en-US" sz="2800" dirty="0" smtClean="0"/>
              <a:t>The </a:t>
            </a:r>
            <a:r>
              <a:rPr lang="en-US" sz="2800" dirty="0" smtClean="0"/>
              <a:t>grade nine kid took off his board, his gray hoody slouched over his head, “ I do hope you have a lovely weekend, my dearest friends.”</a:t>
            </a:r>
            <a:endParaRPr lang="en-US" sz="2800" dirty="0"/>
          </a:p>
          <a:p>
            <a:pPr marL="0" indent="0">
              <a:buNone/>
            </a:pPr>
            <a:endParaRPr lang="en-US" sz="2800" dirty="0" smtClean="0"/>
          </a:p>
          <a:p>
            <a:pPr>
              <a:buFont typeface="Wingdings" panose="05000000000000000000" pitchFamily="2" charset="2"/>
              <a:buChar char="Ø"/>
            </a:pPr>
            <a:r>
              <a:rPr lang="en-US" sz="2800" dirty="0" smtClean="0"/>
              <a:t> Improved:  Declan, all 5’ </a:t>
            </a:r>
            <a:r>
              <a:rPr lang="en-US" sz="2800" dirty="0" smtClean="0"/>
              <a:t>9“ with </a:t>
            </a:r>
            <a:r>
              <a:rPr lang="en-US" sz="2800" dirty="0" smtClean="0"/>
              <a:t>his signature goofy braces, took off on his board.  His gray hoody slouched over his </a:t>
            </a:r>
            <a:r>
              <a:rPr lang="en-US" sz="2800" dirty="0" smtClean="0"/>
              <a:t>head  </a:t>
            </a:r>
            <a:r>
              <a:rPr lang="en-US" sz="2800" dirty="0" smtClean="0"/>
              <a:t>– </a:t>
            </a:r>
            <a:r>
              <a:rPr lang="en-US" sz="2800" dirty="0" smtClean="0"/>
              <a:t>  “</a:t>
            </a:r>
            <a:r>
              <a:rPr lang="en-US" sz="2800" dirty="0" smtClean="0"/>
              <a:t>Later, “ he shouted back at us with his crazy grin.  </a:t>
            </a:r>
            <a:endParaRPr lang="en-US" sz="2800" dirty="0"/>
          </a:p>
        </p:txBody>
      </p:sp>
    </p:spTree>
    <p:extLst>
      <p:ext uri="{BB962C8B-B14F-4D97-AF65-F5344CB8AC3E}">
        <p14:creationId xmlns:p14="http://schemas.microsoft.com/office/powerpoint/2010/main" val="190156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#6.  Use dialogue</a:t>
            </a:r>
            <a:r>
              <a:rPr lang="en-US" dirty="0" smtClean="0"/>
              <a:t>.</a:t>
            </a:r>
            <a:endParaRPr lang="en-US" dirty="0"/>
          </a:p>
        </p:txBody>
      </p:sp>
      <p:sp>
        <p:nvSpPr>
          <p:cNvPr id="3" name="Content Placeholder 2"/>
          <p:cNvSpPr>
            <a:spLocks noGrp="1"/>
          </p:cNvSpPr>
          <p:nvPr>
            <p:ph idx="1"/>
          </p:nvPr>
        </p:nvSpPr>
        <p:spPr>
          <a:xfrm>
            <a:off x="609600" y="2274146"/>
            <a:ext cx="10972800" cy="4389120"/>
          </a:xfrm>
        </p:spPr>
        <p:txBody>
          <a:bodyPr>
            <a:normAutofit/>
          </a:bodyPr>
          <a:lstStyle/>
          <a:p>
            <a:pPr marL="0" indent="0">
              <a:buNone/>
            </a:pPr>
            <a:r>
              <a:rPr lang="en-US" sz="2800" dirty="0" smtClean="0"/>
              <a:t> Poor example:</a:t>
            </a:r>
          </a:p>
          <a:p>
            <a:pPr>
              <a:buFont typeface="Wingdings" panose="05000000000000000000" pitchFamily="2" charset="2"/>
              <a:buChar char="Ø"/>
            </a:pPr>
            <a:r>
              <a:rPr lang="en-US" sz="2800" dirty="0"/>
              <a:t> </a:t>
            </a:r>
            <a:r>
              <a:rPr lang="en-US" sz="2800" dirty="0" smtClean="0"/>
              <a:t> My mom was always scolding me for not getting up early enough.</a:t>
            </a:r>
          </a:p>
          <a:p>
            <a:pPr>
              <a:buFont typeface="Wingdings" panose="05000000000000000000" pitchFamily="2" charset="2"/>
              <a:buChar char="Ø"/>
            </a:pPr>
            <a:endParaRPr lang="en-US" sz="2800" dirty="0"/>
          </a:p>
          <a:p>
            <a:pPr marL="0" indent="0">
              <a:buNone/>
            </a:pPr>
            <a:r>
              <a:rPr lang="en-US" sz="2800" dirty="0" smtClean="0"/>
              <a:t>Improved:</a:t>
            </a:r>
          </a:p>
          <a:p>
            <a:pPr>
              <a:buFont typeface="Wingdings" panose="05000000000000000000" pitchFamily="2" charset="2"/>
              <a:buChar char="Ø"/>
            </a:pPr>
            <a:r>
              <a:rPr lang="en-US" sz="2800" dirty="0" smtClean="0"/>
              <a:t>  I could hear my mom’s voice as she stomped up the stairs to my bedroom, “ Susan,” she shouted, “for the tenth time GET UP!”</a:t>
            </a:r>
            <a:endParaRPr lang="en-US" sz="2800" dirty="0"/>
          </a:p>
        </p:txBody>
      </p:sp>
    </p:spTree>
    <p:extLst>
      <p:ext uri="{BB962C8B-B14F-4D97-AF65-F5344CB8AC3E}">
        <p14:creationId xmlns:p14="http://schemas.microsoft.com/office/powerpoint/2010/main" val="58417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834"/>
            <a:ext cx="10972800" cy="1143000"/>
          </a:xfrm>
        </p:spPr>
        <p:txBody>
          <a:bodyPr>
            <a:normAutofit fontScale="90000"/>
          </a:bodyPr>
          <a:lstStyle/>
          <a:p>
            <a:r>
              <a:rPr lang="en-US" dirty="0" smtClean="0"/>
              <a:t>#7.  Avoid sounding like bafflegab speak…</a:t>
            </a:r>
            <a:endParaRPr lang="en-US" dirty="0"/>
          </a:p>
        </p:txBody>
      </p:sp>
      <p:sp>
        <p:nvSpPr>
          <p:cNvPr id="3" name="Content Placeholder 2"/>
          <p:cNvSpPr>
            <a:spLocks noGrp="1"/>
          </p:cNvSpPr>
          <p:nvPr>
            <p:ph idx="1"/>
          </p:nvPr>
        </p:nvSpPr>
        <p:spPr>
          <a:xfrm>
            <a:off x="609600" y="2689014"/>
            <a:ext cx="10972800" cy="4389120"/>
          </a:xfrm>
        </p:spPr>
        <p:txBody>
          <a:bodyPr/>
          <a:lstStyle/>
          <a:p>
            <a:pPr>
              <a:buFont typeface="Wingdings" panose="05000000000000000000" pitchFamily="2" charset="2"/>
              <a:buChar char="Ø"/>
            </a:pPr>
            <a:r>
              <a:rPr lang="en-US" dirty="0" smtClean="0"/>
              <a:t> Do not disconnect from your experience. Make it sound like a teenager’s experience – not a lawyer or insurance broker’s voice.</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Poor:  One’s early experiences with failure can have a mitigating influence on life.</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 Improved:  When I saw the tail end of the orange school bus leave for grade 7 camp, I knew I was in trouble.</a:t>
            </a:r>
          </a:p>
        </p:txBody>
      </p:sp>
    </p:spTree>
    <p:extLst>
      <p:ext uri="{BB962C8B-B14F-4D97-AF65-F5344CB8AC3E}">
        <p14:creationId xmlns:p14="http://schemas.microsoft.com/office/powerpoint/2010/main" val="176884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Know your territory</a:t>
            </a:r>
            <a:endParaRPr lang="en-US" sz="6000" dirty="0"/>
          </a:p>
        </p:txBody>
      </p:sp>
      <p:sp>
        <p:nvSpPr>
          <p:cNvPr id="3" name="Content Placeholder 2"/>
          <p:cNvSpPr>
            <a:spLocks noGrp="1"/>
          </p:cNvSpPr>
          <p:nvPr>
            <p:ph idx="1"/>
          </p:nvPr>
        </p:nvSpPr>
        <p:spPr>
          <a:xfrm>
            <a:off x="609600" y="2257213"/>
            <a:ext cx="10972800" cy="4389120"/>
          </a:xfrm>
        </p:spPr>
        <p:txBody>
          <a:bodyPr>
            <a:normAutofit/>
          </a:bodyPr>
          <a:lstStyle/>
          <a:p>
            <a:pPr>
              <a:buFont typeface="Wingdings" panose="05000000000000000000" pitchFamily="2" charset="2"/>
              <a:buChar char="Ø"/>
            </a:pPr>
            <a:r>
              <a:rPr lang="en-US" sz="3200" dirty="0" smtClean="0"/>
              <a:t> If you are describing a specific environment, hobby, sport, subject, task, or skill, then use EXACT LEXICON.</a:t>
            </a:r>
          </a:p>
          <a:p>
            <a:pPr marL="0" indent="0">
              <a:buNone/>
            </a:pPr>
            <a:endParaRPr lang="en-US" sz="3200" dirty="0"/>
          </a:p>
          <a:p>
            <a:pPr>
              <a:buFont typeface="Wingdings" panose="05000000000000000000" pitchFamily="2" charset="2"/>
              <a:buChar char="Ø"/>
            </a:pPr>
            <a:r>
              <a:rPr lang="en-US" sz="3200" dirty="0" smtClean="0"/>
              <a:t> Readers like to learn things, so if you are describing an all night session of video games, be specific.  Don’t worry that we don’t necessarily get it – use enough to show you AUTHORITY and COMMAND of the subject</a:t>
            </a:r>
            <a:endParaRPr lang="en-US" sz="3200" dirty="0"/>
          </a:p>
        </p:txBody>
      </p:sp>
    </p:spTree>
    <p:extLst>
      <p:ext uri="{BB962C8B-B14F-4D97-AF65-F5344CB8AC3E}">
        <p14:creationId xmlns:p14="http://schemas.microsoft.com/office/powerpoint/2010/main" val="173716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Slang expressions/ colloquialisms</a:t>
            </a:r>
            <a:endParaRPr lang="en-US" dirty="0"/>
          </a:p>
        </p:txBody>
      </p:sp>
      <p:sp>
        <p:nvSpPr>
          <p:cNvPr id="3" name="Content Placeholder 2"/>
          <p:cNvSpPr>
            <a:spLocks noGrp="1"/>
          </p:cNvSpPr>
          <p:nvPr>
            <p:ph idx="1"/>
          </p:nvPr>
        </p:nvSpPr>
        <p:spPr>
          <a:xfrm>
            <a:off x="609600" y="2189480"/>
            <a:ext cx="10972800" cy="4389120"/>
          </a:xfrm>
        </p:spPr>
        <p:txBody>
          <a:bodyPr/>
          <a:lstStyle/>
          <a:p>
            <a:pPr>
              <a:buFont typeface="Wingdings" panose="05000000000000000000" pitchFamily="2" charset="2"/>
              <a:buChar char="Ø"/>
            </a:pPr>
            <a:r>
              <a:rPr lang="en-US" sz="3600" dirty="0" smtClean="0"/>
              <a:t> TEEN SPEAK 2016</a:t>
            </a:r>
          </a:p>
          <a:p>
            <a:pPr marL="0" indent="0">
              <a:buNone/>
            </a:pPr>
            <a:endParaRPr lang="en-US" sz="3600" dirty="0"/>
          </a:p>
          <a:p>
            <a:pPr>
              <a:buFont typeface="Wingdings" panose="05000000000000000000" pitchFamily="2" charset="2"/>
              <a:buChar char="Ø"/>
            </a:pPr>
            <a:r>
              <a:rPr lang="en-US" sz="3600" dirty="0" smtClean="0"/>
              <a:t> Grade 9’s</a:t>
            </a:r>
          </a:p>
          <a:p>
            <a:pPr>
              <a:buFont typeface="Wingdings" panose="05000000000000000000" pitchFamily="2" charset="2"/>
              <a:buChar char="Ø"/>
            </a:pPr>
            <a:r>
              <a:rPr lang="en-US" sz="3600" dirty="0"/>
              <a:t> </a:t>
            </a:r>
            <a:r>
              <a:rPr lang="en-US" sz="3600" dirty="0" smtClean="0"/>
              <a:t>- rip</a:t>
            </a:r>
          </a:p>
          <a:p>
            <a:pPr>
              <a:buFont typeface="Wingdings" panose="05000000000000000000" pitchFamily="2" charset="2"/>
              <a:buChar char="Ø"/>
            </a:pPr>
            <a:r>
              <a:rPr lang="en-US" sz="3600" dirty="0"/>
              <a:t> </a:t>
            </a:r>
            <a:r>
              <a:rPr lang="en-US" sz="3600" dirty="0" smtClean="0"/>
              <a:t>- that’s dope</a:t>
            </a:r>
          </a:p>
          <a:p>
            <a:pPr>
              <a:buFont typeface="Wingdings" panose="05000000000000000000" pitchFamily="2" charset="2"/>
              <a:buChar char="Ø"/>
            </a:pPr>
            <a:r>
              <a:rPr lang="en-US" sz="3600" dirty="0"/>
              <a:t> </a:t>
            </a:r>
            <a:r>
              <a:rPr lang="en-US" sz="3600" dirty="0" smtClean="0"/>
              <a:t>- 2016 –  ‘dab’</a:t>
            </a:r>
          </a:p>
          <a:p>
            <a:pPr marL="0" indent="0">
              <a:buNone/>
            </a:pPr>
            <a:endParaRPr lang="en-US" dirty="0"/>
          </a:p>
        </p:txBody>
      </p:sp>
    </p:spTree>
    <p:extLst>
      <p:ext uri="{BB962C8B-B14F-4D97-AF65-F5344CB8AC3E}">
        <p14:creationId xmlns:p14="http://schemas.microsoft.com/office/powerpoint/2010/main" val="27510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lexicon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Activity:</a:t>
            </a:r>
          </a:p>
          <a:p>
            <a:pPr>
              <a:buFont typeface="Wingdings" panose="05000000000000000000" pitchFamily="2" charset="2"/>
              <a:buChar char="Ø"/>
            </a:pPr>
            <a:r>
              <a:rPr lang="en-US" dirty="0"/>
              <a:t> </a:t>
            </a:r>
            <a:r>
              <a:rPr lang="en-US" dirty="0" smtClean="0"/>
              <a:t>Choose three areas where there is specific terminology or slang expressions: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 A.  Gaming: ______________________</a:t>
            </a:r>
          </a:p>
          <a:p>
            <a:pPr>
              <a:buFont typeface="Wingdings" panose="05000000000000000000" pitchFamily="2" charset="2"/>
              <a:buChar char="Ø"/>
            </a:pPr>
            <a:r>
              <a:rPr lang="en-US" dirty="0"/>
              <a:t> </a:t>
            </a:r>
            <a:r>
              <a:rPr lang="en-US" dirty="0" smtClean="0"/>
              <a:t>B.  Texting/ social media:_____________________</a:t>
            </a:r>
          </a:p>
          <a:p>
            <a:pPr>
              <a:buFont typeface="Wingdings" panose="05000000000000000000" pitchFamily="2" charset="2"/>
              <a:buChar char="Ø"/>
            </a:pPr>
            <a:r>
              <a:rPr lang="en-US" dirty="0"/>
              <a:t> </a:t>
            </a:r>
            <a:r>
              <a:rPr lang="en-US" dirty="0" smtClean="0"/>
              <a:t>C.  Volleyball:____________________</a:t>
            </a:r>
          </a:p>
          <a:p>
            <a:pPr>
              <a:buFont typeface="Wingdings" panose="05000000000000000000" pitchFamily="2" charset="2"/>
              <a:buChar char="Ø"/>
            </a:pPr>
            <a:r>
              <a:rPr lang="en-US" dirty="0"/>
              <a:t> </a:t>
            </a:r>
            <a:r>
              <a:rPr lang="en-US" dirty="0" smtClean="0"/>
              <a:t>D.  Sailing:_____________________</a:t>
            </a:r>
          </a:p>
          <a:p>
            <a:pPr>
              <a:buFont typeface="Wingdings" panose="05000000000000000000" pitchFamily="2" charset="2"/>
              <a:buChar char="Ø"/>
            </a:pPr>
            <a:r>
              <a:rPr lang="en-US" dirty="0"/>
              <a:t> </a:t>
            </a:r>
            <a:r>
              <a:rPr lang="en-US" dirty="0" smtClean="0"/>
              <a:t>E.  Longboarding:____________________</a:t>
            </a:r>
            <a:endParaRPr lang="en-US" dirty="0"/>
          </a:p>
        </p:txBody>
      </p:sp>
    </p:spTree>
    <p:extLst>
      <p:ext uri="{BB962C8B-B14F-4D97-AF65-F5344CB8AC3E}">
        <p14:creationId xmlns:p14="http://schemas.microsoft.com/office/powerpoint/2010/main" val="19373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9388"/>
            <a:ext cx="10972800" cy="1143000"/>
          </a:xfrm>
        </p:spPr>
        <p:txBody>
          <a:bodyPr>
            <a:normAutofit fontScale="90000"/>
          </a:bodyPr>
          <a:lstStyle/>
          <a:p>
            <a:r>
              <a:rPr lang="en-US" dirty="0" smtClean="0"/>
              <a:t>Use allusions (references to history, pop culture, politics etc.)</a:t>
            </a:r>
            <a:endParaRPr lang="en-US" dirty="0"/>
          </a:p>
        </p:txBody>
      </p:sp>
      <p:sp>
        <p:nvSpPr>
          <p:cNvPr id="3" name="Content Placeholder 2"/>
          <p:cNvSpPr>
            <a:spLocks noGrp="1"/>
          </p:cNvSpPr>
          <p:nvPr>
            <p:ph idx="1"/>
          </p:nvPr>
        </p:nvSpPr>
        <p:spPr>
          <a:xfrm>
            <a:off x="609600" y="2126488"/>
            <a:ext cx="10972800" cy="4389120"/>
          </a:xfrm>
        </p:spPr>
        <p:txBody>
          <a:bodyPr>
            <a:normAutofit lnSpcReduction="100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Although to much inclusion of allusions can make a piece difficult to read for an outsider, some inclusions can draw us in.  Controversial element are welcomed! </a:t>
            </a:r>
            <a:r>
              <a:rPr lang="en-US" dirty="0" smtClean="0">
                <a:sym typeface="Wingdings" panose="05000000000000000000" pitchFamily="2" charset="2"/>
              </a:rPr>
              <a:t></a:t>
            </a:r>
          </a:p>
          <a:p>
            <a:pPr>
              <a:buFont typeface="Wingdings" panose="05000000000000000000" pitchFamily="2" charset="2"/>
              <a:buChar char="Ø"/>
            </a:pPr>
            <a:endParaRPr lang="en-US" dirty="0">
              <a:sym typeface="Wingdings" panose="05000000000000000000" pitchFamily="2" charset="2"/>
            </a:endParaRPr>
          </a:p>
          <a:p>
            <a:pPr>
              <a:buFont typeface="Wingdings" panose="05000000000000000000" pitchFamily="2" charset="2"/>
              <a:buChar char="Ø"/>
            </a:pPr>
            <a:r>
              <a:rPr lang="en-US" dirty="0" smtClean="0">
                <a:sym typeface="Wingdings" panose="05000000000000000000" pitchFamily="2" charset="2"/>
              </a:rPr>
              <a:t> Popular culture:</a:t>
            </a:r>
          </a:p>
          <a:p>
            <a:pPr>
              <a:buFont typeface="Wingdings" panose="05000000000000000000" pitchFamily="2" charset="2"/>
              <a:buChar char="Ø"/>
            </a:pPr>
            <a:r>
              <a:rPr lang="en-US" dirty="0" smtClean="0"/>
              <a:t> Terms:</a:t>
            </a:r>
          </a:p>
          <a:p>
            <a:pPr>
              <a:buFont typeface="Wingdings" panose="05000000000000000000" pitchFamily="2" charset="2"/>
              <a:buChar char="Ø"/>
            </a:pPr>
            <a:r>
              <a:rPr lang="en-US" dirty="0" smtClean="0"/>
              <a:t> Shows:</a:t>
            </a:r>
          </a:p>
          <a:p>
            <a:pPr>
              <a:buFont typeface="Wingdings" panose="05000000000000000000" pitchFamily="2" charset="2"/>
              <a:buChar char="Ø"/>
            </a:pPr>
            <a:r>
              <a:rPr lang="en-US" dirty="0"/>
              <a:t> </a:t>
            </a:r>
            <a:r>
              <a:rPr lang="en-US" dirty="0" smtClean="0"/>
              <a:t>Singers:</a:t>
            </a:r>
          </a:p>
          <a:p>
            <a:pPr>
              <a:buFont typeface="Wingdings" panose="05000000000000000000" pitchFamily="2" charset="2"/>
              <a:buChar char="Ø"/>
            </a:pPr>
            <a:r>
              <a:rPr lang="en-US" dirty="0"/>
              <a:t> </a:t>
            </a:r>
            <a:r>
              <a:rPr lang="en-US" dirty="0" smtClean="0"/>
              <a:t>Politics:  </a:t>
            </a:r>
            <a:r>
              <a:rPr lang="en-US" dirty="0" err="1" smtClean="0"/>
              <a:t>ie</a:t>
            </a:r>
            <a:r>
              <a:rPr lang="en-US" dirty="0" smtClean="0"/>
              <a:t>: The Donald</a:t>
            </a:r>
            <a:endParaRPr lang="en-US" dirty="0"/>
          </a:p>
        </p:txBody>
      </p:sp>
    </p:spTree>
    <p:extLst>
      <p:ext uri="{BB962C8B-B14F-4D97-AF65-F5344CB8AC3E}">
        <p14:creationId xmlns:p14="http://schemas.microsoft.com/office/powerpoint/2010/main" val="13841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real…</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1.  Name people  </a:t>
            </a:r>
            <a:r>
              <a:rPr lang="en-US" sz="3200" dirty="0" err="1" smtClean="0"/>
              <a:t>ie</a:t>
            </a:r>
            <a:r>
              <a:rPr lang="en-US" sz="3200" dirty="0" smtClean="0"/>
              <a:t>. My favourite aunt, my classmate           </a:t>
            </a:r>
            <a:r>
              <a:rPr lang="en-US" sz="3200" b="1" dirty="0" smtClean="0"/>
              <a:t>Aunty Suzie, Mike C.</a:t>
            </a:r>
          </a:p>
          <a:p>
            <a:pPr>
              <a:buFont typeface="Wingdings" panose="05000000000000000000" pitchFamily="2" charset="2"/>
              <a:buChar char="Ø"/>
            </a:pPr>
            <a:r>
              <a:rPr lang="en-US" sz="3200" dirty="0"/>
              <a:t> </a:t>
            </a:r>
            <a:r>
              <a:rPr lang="en-US" sz="3200" b="1" dirty="0" smtClean="0"/>
              <a:t>Nicknames?  Pepper, Dudley, D, J.T.</a:t>
            </a:r>
          </a:p>
          <a:p>
            <a:pPr marL="0" indent="0">
              <a:buNone/>
            </a:pPr>
            <a:endParaRPr lang="en-US" sz="3200" dirty="0"/>
          </a:p>
          <a:p>
            <a:pPr>
              <a:buFont typeface="Wingdings" panose="05000000000000000000" pitchFamily="2" charset="2"/>
              <a:buChar char="Ø"/>
            </a:pPr>
            <a:r>
              <a:rPr lang="en-US" sz="3200" dirty="0" smtClean="0"/>
              <a:t> 2. I walked down the street.</a:t>
            </a:r>
          </a:p>
          <a:p>
            <a:pPr>
              <a:buFont typeface="Wingdings" panose="05000000000000000000" pitchFamily="2" charset="2"/>
              <a:buChar char="Ø"/>
            </a:pPr>
            <a:r>
              <a:rPr lang="en-US" sz="3200" b="1" dirty="0"/>
              <a:t> </a:t>
            </a:r>
            <a:r>
              <a:rPr lang="en-US" sz="3200" b="1" dirty="0" smtClean="0"/>
              <a:t>I made my way down 41</a:t>
            </a:r>
            <a:r>
              <a:rPr lang="en-US" sz="3200" b="1" baseline="30000" dirty="0" smtClean="0"/>
              <a:t>st</a:t>
            </a:r>
            <a:r>
              <a:rPr lang="en-US" sz="3200" b="1" dirty="0" smtClean="0"/>
              <a:t>.  As I neared the McDonalds… </a:t>
            </a:r>
            <a:endParaRPr lang="en-US" sz="3200" b="1" dirty="0"/>
          </a:p>
        </p:txBody>
      </p:sp>
      <p:sp>
        <p:nvSpPr>
          <p:cNvPr id="4" name="Right Arrow 3"/>
          <p:cNvSpPr/>
          <p:nvPr/>
        </p:nvSpPr>
        <p:spPr>
          <a:xfrm>
            <a:off x="10744200" y="2095500"/>
            <a:ext cx="558800" cy="342900"/>
          </a:xfrm>
          <a:prstGeom prst="rightArrow">
            <a:avLst/>
          </a:prstGeom>
          <a:solidFill>
            <a:srgbClr val="7030A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0139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Variety</a:t>
            </a:r>
            <a:endParaRPr lang="en-US" sz="5400" dirty="0"/>
          </a:p>
        </p:txBody>
      </p:sp>
      <p:pic>
        <p:nvPicPr>
          <p:cNvPr id="4" name="Content Placeholder 3"/>
          <p:cNvPicPr>
            <a:picLocks noGrp="1" noChangeAspect="1"/>
          </p:cNvPicPr>
          <p:nvPr>
            <p:ph idx="1"/>
          </p:nvPr>
        </p:nvPicPr>
        <p:blipFill>
          <a:blip r:embed="rId2"/>
          <a:stretch>
            <a:fillRect/>
          </a:stretch>
        </p:blipFill>
        <p:spPr>
          <a:xfrm>
            <a:off x="3302000" y="1275588"/>
            <a:ext cx="8233823" cy="5163312"/>
          </a:xfrm>
          <a:prstGeom prst="rect">
            <a:avLst/>
          </a:prstGeom>
        </p:spPr>
      </p:pic>
    </p:spTree>
    <p:extLst>
      <p:ext uri="{BB962C8B-B14F-4D97-AF65-F5344CB8AC3E}">
        <p14:creationId xmlns:p14="http://schemas.microsoft.com/office/powerpoint/2010/main" val="86570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772668"/>
            <a:ext cx="10972800" cy="1143000"/>
          </a:xfrm>
        </p:spPr>
        <p:txBody>
          <a:bodyPr/>
          <a:lstStyle/>
          <a:p>
            <a:r>
              <a:rPr lang="en-US" dirty="0" smtClean="0"/>
              <a:t>THE HYPHEN  -</a:t>
            </a:r>
            <a:endParaRPr lang="en-US" dirty="0"/>
          </a:p>
        </p:txBody>
      </p:sp>
      <p:sp>
        <p:nvSpPr>
          <p:cNvPr id="3" name="Content Placeholder 2"/>
          <p:cNvSpPr>
            <a:spLocks noGrp="1"/>
          </p:cNvSpPr>
          <p:nvPr>
            <p:ph idx="1"/>
          </p:nvPr>
        </p:nvSpPr>
        <p:spPr>
          <a:xfrm>
            <a:off x="711200" y="2354580"/>
            <a:ext cx="10972800" cy="4389120"/>
          </a:xfrm>
        </p:spPr>
        <p:txBody>
          <a:bodyPr>
            <a:normAutofit/>
          </a:bodyPr>
          <a:lstStyle/>
          <a:p>
            <a:pPr>
              <a:buFont typeface="Wingdings" panose="05000000000000000000" pitchFamily="2" charset="2"/>
              <a:buChar char="Ø"/>
            </a:pPr>
            <a:r>
              <a:rPr lang="en-US" sz="3200" dirty="0" smtClean="0"/>
              <a:t> Reread your piece.  Where are the natural breaks?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smtClean="0"/>
              <a:t> Pauses give the reader time to digest your images, your ideas.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smtClean="0"/>
              <a:t> Consider using the ‘hyphen’ to suggest the pause (rather than using a comma)</a:t>
            </a:r>
            <a:endParaRPr lang="en-US" sz="3200" dirty="0"/>
          </a:p>
        </p:txBody>
      </p:sp>
    </p:spTree>
    <p:extLst>
      <p:ext uri="{BB962C8B-B14F-4D97-AF65-F5344CB8AC3E}">
        <p14:creationId xmlns:p14="http://schemas.microsoft.com/office/powerpoint/2010/main" val="16362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#1. The usual suspects….</a:t>
            </a:r>
            <a:endParaRPr lang="en-US" sz="5400" dirty="0"/>
          </a:p>
        </p:txBody>
      </p:sp>
      <p:sp>
        <p:nvSpPr>
          <p:cNvPr id="2" name="Content Placeholder 1"/>
          <p:cNvSpPr>
            <a:spLocks noGrp="1"/>
          </p:cNvSpPr>
          <p:nvPr>
            <p:ph idx="1"/>
          </p:nvPr>
        </p:nvSpPr>
        <p:spPr>
          <a:xfrm>
            <a:off x="609600" y="2274147"/>
            <a:ext cx="10972800" cy="4389120"/>
          </a:xfrm>
        </p:spPr>
        <p:txBody>
          <a:bodyPr>
            <a:normAutofit/>
          </a:bodyPr>
          <a:lstStyle/>
          <a:p>
            <a:pPr>
              <a:buFont typeface="Wingdings" panose="05000000000000000000" pitchFamily="2" charset="2"/>
              <a:buChar char="Ø"/>
            </a:pPr>
            <a:r>
              <a:rPr lang="en-US" sz="3800" dirty="0" smtClean="0"/>
              <a:t> 1.  Indent.  Create at least three paragraphs.</a:t>
            </a:r>
          </a:p>
          <a:p>
            <a:pPr>
              <a:buFont typeface="Wingdings" panose="05000000000000000000" pitchFamily="2" charset="2"/>
              <a:buChar char="Ø"/>
            </a:pPr>
            <a:r>
              <a:rPr lang="en-US" sz="3800" dirty="0"/>
              <a:t> </a:t>
            </a:r>
            <a:r>
              <a:rPr lang="en-US" sz="3800" dirty="0" smtClean="0"/>
              <a:t>2.  Invent your title at the end</a:t>
            </a:r>
          </a:p>
          <a:p>
            <a:pPr>
              <a:buFont typeface="Wingdings" panose="05000000000000000000" pitchFamily="2" charset="2"/>
              <a:buChar char="Ø"/>
            </a:pPr>
            <a:r>
              <a:rPr lang="en-US" sz="3800" dirty="0"/>
              <a:t> </a:t>
            </a:r>
            <a:r>
              <a:rPr lang="en-US" sz="3800" dirty="0" smtClean="0"/>
              <a:t>3.  Grab your reader – pull us in.</a:t>
            </a:r>
          </a:p>
          <a:p>
            <a:pPr>
              <a:buFont typeface="Wingdings" panose="05000000000000000000" pitchFamily="2" charset="2"/>
              <a:buChar char="Ø"/>
            </a:pPr>
            <a:r>
              <a:rPr lang="en-US" sz="3800" dirty="0"/>
              <a:t> </a:t>
            </a:r>
            <a:r>
              <a:rPr lang="en-US" sz="3800" dirty="0" smtClean="0"/>
              <a:t>4.  Tell us a story we haven’t already heard.</a:t>
            </a:r>
          </a:p>
          <a:p>
            <a:pPr>
              <a:buFont typeface="Wingdings" panose="05000000000000000000" pitchFamily="2" charset="2"/>
              <a:buChar char="Ø"/>
            </a:pPr>
            <a:r>
              <a:rPr lang="en-US" sz="3800" dirty="0"/>
              <a:t> </a:t>
            </a:r>
            <a:r>
              <a:rPr lang="en-US" sz="3800" dirty="0" smtClean="0"/>
              <a:t>5.  Avoid random capitalization.  Spell it correctly!</a:t>
            </a:r>
            <a:endParaRPr lang="en-US" sz="3800"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repetitive sentences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smtClean="0"/>
              <a:t> POOR EXAMPLE:  She walked to the store.  She pushed the door open slowly.  She looked at the clerk.  The clerk was texting.</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smtClean="0"/>
              <a:t>Improved:</a:t>
            </a:r>
          </a:p>
          <a:p>
            <a:pPr marL="0" indent="0">
              <a:buNone/>
            </a:pPr>
            <a:r>
              <a:rPr lang="en-US" sz="28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65422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overloading a sentence.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Example: She picked up the cigarette.</a:t>
            </a:r>
          </a:p>
          <a:p>
            <a:pPr>
              <a:buFont typeface="Wingdings" panose="05000000000000000000" pitchFamily="2" charset="2"/>
              <a:buChar char="Ø"/>
            </a:pPr>
            <a:endParaRPr lang="en-US" dirty="0"/>
          </a:p>
          <a:p>
            <a:pPr>
              <a:buFont typeface="Wingdings" panose="05000000000000000000" pitchFamily="2" charset="2"/>
              <a:buChar char="Ø"/>
            </a:pPr>
            <a:r>
              <a:rPr lang="en-US" sz="2800" dirty="0"/>
              <a:t> </a:t>
            </a:r>
            <a:r>
              <a:rPr lang="en-US" sz="2800" dirty="0" smtClean="0"/>
              <a:t>POOR: The old,  bent over,  wrinkled woman slowed down and leaned over her cane slowly as she picked up the stubby, dirty, smelly cigarette from the littered and rain soaked side walk</a:t>
            </a:r>
            <a:r>
              <a:rPr lang="en-US" sz="2800" b="1" dirty="0" smtClean="0"/>
              <a: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 Rework the sentence.  Cross out extraneous language that draws attention away from the focus of your description.</a:t>
            </a:r>
            <a:endParaRPr lang="en-US" dirty="0"/>
          </a:p>
        </p:txBody>
      </p:sp>
    </p:spTree>
    <p:extLst>
      <p:ext uri="{BB962C8B-B14F-4D97-AF65-F5344CB8AC3E}">
        <p14:creationId xmlns:p14="http://schemas.microsoft.com/office/powerpoint/2010/main" val="290421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072388"/>
            <a:ext cx="10972800" cy="1143000"/>
          </a:xfrm>
        </p:spPr>
        <p:txBody>
          <a:bodyPr>
            <a:normAutofit fontScale="90000"/>
          </a:bodyPr>
          <a:lstStyle/>
          <a:p>
            <a:r>
              <a:rPr lang="en-US" dirty="0" smtClean="0"/>
              <a:t>How to prevent boredom from setting in…</a:t>
            </a:r>
            <a:endParaRPr lang="en-US" dirty="0"/>
          </a:p>
        </p:txBody>
      </p:sp>
      <p:sp>
        <p:nvSpPr>
          <p:cNvPr id="3" name="Content Placeholder 2"/>
          <p:cNvSpPr>
            <a:spLocks noGrp="1"/>
          </p:cNvSpPr>
          <p:nvPr>
            <p:ph idx="1"/>
          </p:nvPr>
        </p:nvSpPr>
        <p:spPr>
          <a:xfrm>
            <a:off x="520700" y="2410968"/>
            <a:ext cx="10972800" cy="4389120"/>
          </a:xfrm>
        </p:spPr>
        <p:txBody>
          <a:bodyPr>
            <a:noAutofit/>
          </a:bodyPr>
          <a:lstStyle/>
          <a:p>
            <a:pPr>
              <a:buFont typeface="Wingdings" panose="05000000000000000000" pitchFamily="2" charset="2"/>
              <a:buChar char="Ø"/>
            </a:pPr>
            <a:r>
              <a:rPr lang="en-US" sz="3000" dirty="0" smtClean="0"/>
              <a:t> 1.  Add variety of sentence length to your piece.  Switch it up.</a:t>
            </a:r>
          </a:p>
          <a:p>
            <a:pPr>
              <a:buFont typeface="Wingdings" panose="05000000000000000000" pitchFamily="2" charset="2"/>
              <a:buChar char="Ø"/>
            </a:pPr>
            <a:r>
              <a:rPr lang="en-US" sz="3000" dirty="0" smtClean="0"/>
              <a:t> 2. Don’t be afraid of ‘prose-poetry’.  It’s ok to use one or two words alone even if they do not make a ‘proper sentence’.</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smtClean="0"/>
              <a:t> Example:</a:t>
            </a:r>
          </a:p>
          <a:p>
            <a:pPr marL="0" indent="0">
              <a:buNone/>
            </a:pPr>
            <a:r>
              <a:rPr lang="en-US" sz="3000" dirty="0" smtClean="0"/>
              <a:t> I pushed my way through the crowd – dusk was settling in                   and the muggy summer air settled over me. Hot. I need to get out.</a:t>
            </a:r>
            <a:endParaRPr lang="en-US" sz="3000" dirty="0"/>
          </a:p>
        </p:txBody>
      </p:sp>
    </p:spTree>
    <p:extLst>
      <p:ext uri="{BB962C8B-B14F-4D97-AF65-F5344CB8AC3E}">
        <p14:creationId xmlns:p14="http://schemas.microsoft.com/office/powerpoint/2010/main" val="55286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6288"/>
            <a:ext cx="10972800" cy="1143000"/>
          </a:xfrm>
        </p:spPr>
        <p:txBody>
          <a:bodyPr/>
          <a:lstStyle/>
          <a:p>
            <a:r>
              <a:rPr lang="en-US" dirty="0" smtClean="0"/>
              <a:t>Avoid overloading…</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 Rewrite your new, shorter sentence.  You must decide what is the FOCAL POINT.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 A) the woman</a:t>
            </a:r>
          </a:p>
          <a:p>
            <a:pPr>
              <a:buFont typeface="Wingdings" panose="05000000000000000000" pitchFamily="2" charset="2"/>
              <a:buChar char="Ø"/>
            </a:pPr>
            <a:r>
              <a:rPr lang="en-US" dirty="0"/>
              <a:t> </a:t>
            </a:r>
            <a:r>
              <a:rPr lang="en-US" dirty="0" smtClean="0"/>
              <a:t>B) the way she bends down</a:t>
            </a:r>
          </a:p>
          <a:p>
            <a:pPr>
              <a:buFont typeface="Wingdings" panose="05000000000000000000" pitchFamily="2" charset="2"/>
              <a:buChar char="Ø"/>
            </a:pPr>
            <a:r>
              <a:rPr lang="en-US" dirty="0"/>
              <a:t> </a:t>
            </a:r>
            <a:r>
              <a:rPr lang="en-US" dirty="0" smtClean="0"/>
              <a:t>C) the cigarette</a:t>
            </a:r>
          </a:p>
          <a:p>
            <a:pPr>
              <a:buFont typeface="Wingdings" panose="05000000000000000000" pitchFamily="2" charset="2"/>
              <a:buChar char="Ø"/>
            </a:pPr>
            <a:r>
              <a:rPr lang="en-US" dirty="0"/>
              <a:t> </a:t>
            </a:r>
            <a:r>
              <a:rPr lang="en-US" dirty="0" smtClean="0"/>
              <a:t>D) the street</a:t>
            </a:r>
          </a:p>
          <a:p>
            <a:pPr>
              <a:buFont typeface="Wingdings" panose="05000000000000000000" pitchFamily="2" charset="2"/>
              <a:buChar char="Ø"/>
            </a:pPr>
            <a:r>
              <a:rPr lang="en-US" dirty="0"/>
              <a:t> </a:t>
            </a:r>
            <a:r>
              <a:rPr lang="en-US" dirty="0" smtClean="0"/>
              <a:t>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9599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Avoid Repetition</a:t>
            </a:r>
            <a:endParaRPr lang="en-US" sz="5400" dirty="0"/>
          </a:p>
        </p:txBody>
      </p:sp>
      <p:sp>
        <p:nvSpPr>
          <p:cNvPr id="3" name="Content Placeholder 2"/>
          <p:cNvSpPr>
            <a:spLocks noGrp="1"/>
          </p:cNvSpPr>
          <p:nvPr>
            <p:ph idx="1"/>
          </p:nvPr>
        </p:nvSpPr>
        <p:spPr>
          <a:xfrm>
            <a:off x="444500" y="2379980"/>
            <a:ext cx="10972800" cy="4389120"/>
          </a:xfrm>
        </p:spPr>
        <p:txBody>
          <a:bodyPr>
            <a:normAutofit/>
          </a:bodyPr>
          <a:lstStyle/>
          <a:p>
            <a:pPr>
              <a:buFont typeface="Wingdings" panose="05000000000000000000" pitchFamily="2" charset="2"/>
              <a:buChar char="Ø"/>
            </a:pPr>
            <a:r>
              <a:rPr lang="en-US" sz="3200" dirty="0" smtClean="0"/>
              <a:t> Rule:  Avoid using the same word within about four lines before or after.</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smtClean="0"/>
              <a:t> Student will be expected to make up any missed work.  This missed work is important and if it is missed, they may be docked points because if they miss it, they are responsible for it.</a:t>
            </a:r>
          </a:p>
        </p:txBody>
      </p:sp>
    </p:spTree>
    <p:extLst>
      <p:ext uri="{BB962C8B-B14F-4D97-AF65-F5344CB8AC3E}">
        <p14:creationId xmlns:p14="http://schemas.microsoft.com/office/powerpoint/2010/main" val="127483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59968"/>
            <a:ext cx="10972800" cy="1143000"/>
          </a:xfrm>
        </p:spPr>
        <p:txBody>
          <a:bodyPr>
            <a:normAutofit/>
          </a:bodyPr>
          <a:lstStyle/>
          <a:p>
            <a:r>
              <a:rPr lang="en-US" sz="6000" dirty="0" smtClean="0"/>
              <a:t>Conscious repetition</a:t>
            </a:r>
            <a:endParaRPr lang="en-US" sz="6000" dirty="0"/>
          </a:p>
        </p:txBody>
      </p:sp>
      <p:sp>
        <p:nvSpPr>
          <p:cNvPr id="3" name="Content Placeholder 2"/>
          <p:cNvSpPr>
            <a:spLocks noGrp="1"/>
          </p:cNvSpPr>
          <p:nvPr>
            <p:ph idx="1"/>
          </p:nvPr>
        </p:nvSpPr>
        <p:spPr>
          <a:xfrm>
            <a:off x="711200" y="2468880"/>
            <a:ext cx="10972800" cy="4389120"/>
          </a:xfrm>
        </p:spPr>
        <p:txBody>
          <a:bodyPr>
            <a:normAutofit/>
          </a:bodyPr>
          <a:lstStyle/>
          <a:p>
            <a:pPr>
              <a:buFont typeface="Wingdings" panose="05000000000000000000" pitchFamily="2" charset="2"/>
              <a:buChar char="Ø"/>
            </a:pPr>
            <a:r>
              <a:rPr lang="en-US" sz="4000" dirty="0" smtClean="0"/>
              <a:t> The clock ticked slowly- one, two, three.  It’s small ping counting down the seconds until I could leave this hell:  tick, tick, tick.</a:t>
            </a:r>
            <a:endParaRPr lang="en-US" sz="4000" dirty="0"/>
          </a:p>
        </p:txBody>
      </p:sp>
    </p:spTree>
    <p:extLst>
      <p:ext uri="{BB962C8B-B14F-4D97-AF65-F5344CB8AC3E}">
        <p14:creationId xmlns:p14="http://schemas.microsoft.com/office/powerpoint/2010/main" val="9844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666" y="698746"/>
            <a:ext cx="6265333" cy="3814012"/>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6108435" y="2759076"/>
            <a:ext cx="5287698" cy="350736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#2.  Narrow your focus</a:t>
            </a:r>
            <a:endParaRPr lang="en-US" sz="6000" dirty="0"/>
          </a:p>
        </p:txBody>
      </p:sp>
      <p:sp>
        <p:nvSpPr>
          <p:cNvPr id="2" name="Content Placeholder 1"/>
          <p:cNvSpPr>
            <a:spLocks noGrp="1"/>
          </p:cNvSpPr>
          <p:nvPr>
            <p:ph idx="1"/>
          </p:nvPr>
        </p:nvSpPr>
        <p:spPr>
          <a:xfrm>
            <a:off x="609600" y="2223347"/>
            <a:ext cx="10972800" cy="4389120"/>
          </a:xfrm>
        </p:spPr>
        <p:txBody>
          <a:bodyPr/>
          <a:lstStyle/>
          <a:p>
            <a:pPr>
              <a:buFont typeface="Wingdings" panose="05000000000000000000" pitchFamily="2" charset="2"/>
              <a:buChar char="Ø"/>
            </a:pPr>
            <a:r>
              <a:rPr lang="en-US" sz="4800" dirty="0" smtClean="0"/>
              <a:t>  In a narrative piece, you need to tell us ONE specific story.</a:t>
            </a:r>
          </a:p>
          <a:p>
            <a:pPr>
              <a:buFont typeface="Wingdings" panose="05000000000000000000" pitchFamily="2" charset="2"/>
              <a:buChar char="Ø"/>
            </a:pPr>
            <a:r>
              <a:rPr lang="en-US" sz="4800" dirty="0"/>
              <a:t> </a:t>
            </a:r>
            <a:r>
              <a:rPr lang="en-US" sz="4800" dirty="0" smtClean="0"/>
              <a:t> Draw out the details, take the reader by the hand and pull us in.</a:t>
            </a:r>
          </a:p>
          <a:p>
            <a:pPr marL="0" indent="0">
              <a:buNone/>
            </a:pP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36355"/>
            <a:ext cx="10972800" cy="1143000"/>
          </a:xfrm>
        </p:spPr>
        <p:txBody>
          <a:bodyPr/>
          <a:lstStyle/>
          <a:p>
            <a:r>
              <a:rPr lang="en-US" dirty="0" smtClean="0"/>
              <a:t>#3.  HOW?</a:t>
            </a:r>
            <a:endParaRPr lang="en-US" dirty="0"/>
          </a:p>
        </p:txBody>
      </p:sp>
      <p:sp>
        <p:nvSpPr>
          <p:cNvPr id="2" name="Content Placeholder 1"/>
          <p:cNvSpPr>
            <a:spLocks noGrp="1"/>
          </p:cNvSpPr>
          <p:nvPr>
            <p:ph idx="1"/>
          </p:nvPr>
        </p:nvSpPr>
        <p:spPr>
          <a:xfrm>
            <a:off x="609600" y="2172546"/>
            <a:ext cx="10972800" cy="4389120"/>
          </a:xfrm>
        </p:spPr>
        <p:txBody>
          <a:bodyPr>
            <a:noAutofit/>
          </a:bodyPr>
          <a:lstStyle/>
          <a:p>
            <a:pPr>
              <a:buFont typeface="Wingdings" panose="05000000000000000000" pitchFamily="2" charset="2"/>
              <a:buChar char="Ø"/>
            </a:pPr>
            <a:r>
              <a:rPr lang="en-US" sz="2800" dirty="0" smtClean="0"/>
              <a:t>  1.  Show NOT Tell  (Golden Rule)</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smtClean="0"/>
              <a:t> </a:t>
            </a:r>
            <a:r>
              <a:rPr lang="en-US" sz="2800" dirty="0" smtClean="0"/>
              <a:t>Do not always tell me that you were feeling tense and nervous – show us.</a:t>
            </a:r>
          </a:p>
          <a:p>
            <a:pPr>
              <a:buFont typeface="Wingdings" panose="05000000000000000000" pitchFamily="2" charset="2"/>
              <a:buChar char="Ø"/>
            </a:pPr>
            <a:r>
              <a:rPr lang="en-US" sz="2800" dirty="0"/>
              <a:t> </a:t>
            </a:r>
            <a:r>
              <a:rPr lang="en-US" sz="2800" dirty="0" smtClean="0"/>
              <a:t> Do this through a </a:t>
            </a:r>
            <a:r>
              <a:rPr lang="en-US" sz="2800" u="sng" dirty="0" smtClean="0"/>
              <a:t>specific example.</a:t>
            </a:r>
          </a:p>
          <a:p>
            <a:pPr>
              <a:buFont typeface="Wingdings" panose="05000000000000000000" pitchFamily="2" charset="2"/>
              <a:buChar char="Ø"/>
            </a:pPr>
            <a:endParaRPr lang="en-US" sz="2800" u="sng" dirty="0"/>
          </a:p>
          <a:p>
            <a:pPr marL="0" indent="0">
              <a:buNone/>
            </a:pPr>
            <a:r>
              <a:rPr lang="en-US" sz="2800" dirty="0" smtClean="0"/>
              <a:t>* Creative Non-Fiction:  May mean that you ‘create’ some details that depart from the actual event.  You are given ‘poetic license.’</a:t>
            </a:r>
            <a:endParaRPr lang="en-US" sz="2800"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FIGURATIVE LANGUAGE</a:t>
            </a:r>
            <a:endParaRPr lang="en-US" sz="6000" dirty="0"/>
          </a:p>
        </p:txBody>
      </p:sp>
      <p:sp>
        <p:nvSpPr>
          <p:cNvPr id="2" name="Content Placeholder 1"/>
          <p:cNvSpPr>
            <a:spLocks noGrp="1"/>
          </p:cNvSpPr>
          <p:nvPr>
            <p:ph idx="1"/>
          </p:nvPr>
        </p:nvSpPr>
        <p:spPr>
          <a:xfrm>
            <a:off x="609600" y="2037080"/>
            <a:ext cx="10972800" cy="4389120"/>
          </a:xfrm>
        </p:spPr>
        <p:txBody>
          <a:bodyPr>
            <a:normAutofit/>
          </a:bodyPr>
          <a:lstStyle/>
          <a:p>
            <a:pPr>
              <a:buFont typeface="Wingdings" panose="05000000000000000000" pitchFamily="2" charset="2"/>
              <a:buChar char="Ø"/>
            </a:pPr>
            <a:r>
              <a:rPr lang="en-US" sz="4400" dirty="0" smtClean="0"/>
              <a:t> METAPHOR</a:t>
            </a:r>
          </a:p>
          <a:p>
            <a:pPr>
              <a:buFont typeface="Wingdings" panose="05000000000000000000" pitchFamily="2" charset="2"/>
              <a:buChar char="Ø"/>
            </a:pPr>
            <a:r>
              <a:rPr lang="en-US" sz="4400" dirty="0"/>
              <a:t> </a:t>
            </a:r>
            <a:r>
              <a:rPr lang="en-US" sz="4400" dirty="0" smtClean="0"/>
              <a:t>SIMILE</a:t>
            </a:r>
          </a:p>
          <a:p>
            <a:pPr>
              <a:buFont typeface="Wingdings" panose="05000000000000000000" pitchFamily="2" charset="2"/>
              <a:buChar char="Ø"/>
            </a:pPr>
            <a:r>
              <a:rPr lang="en-US" sz="4400" dirty="0" smtClean="0"/>
              <a:t> OXYMORON</a:t>
            </a:r>
          </a:p>
          <a:p>
            <a:pPr>
              <a:buFont typeface="Wingdings" panose="05000000000000000000" pitchFamily="2" charset="2"/>
              <a:buChar char="Ø"/>
            </a:pPr>
            <a:r>
              <a:rPr lang="en-US" sz="4400" dirty="0"/>
              <a:t> </a:t>
            </a:r>
            <a:r>
              <a:rPr lang="en-US" sz="4400" dirty="0" smtClean="0"/>
              <a:t>HYPERBOLE</a:t>
            </a:r>
          </a:p>
          <a:p>
            <a:pPr>
              <a:buFont typeface="Wingdings" panose="05000000000000000000" pitchFamily="2" charset="2"/>
              <a:buChar char="Ø"/>
            </a:pPr>
            <a:r>
              <a:rPr lang="en-US" sz="4400" dirty="0"/>
              <a:t> </a:t>
            </a:r>
            <a:r>
              <a:rPr lang="en-US" sz="4400" dirty="0" smtClean="0"/>
              <a:t>PERSONIFICATION</a:t>
            </a:r>
            <a:endParaRPr lang="en-US" sz="4400" dirty="0"/>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#4.  USE THE SENSES</a:t>
            </a:r>
            <a:endParaRPr lang="en-US" sz="6000" dirty="0"/>
          </a:p>
        </p:txBody>
      </p:sp>
      <p:sp>
        <p:nvSpPr>
          <p:cNvPr id="2" name="Content Placeholder 1"/>
          <p:cNvSpPr>
            <a:spLocks noGrp="1"/>
          </p:cNvSpPr>
          <p:nvPr>
            <p:ph idx="1"/>
          </p:nvPr>
        </p:nvSpPr>
        <p:spPr>
          <a:xfrm>
            <a:off x="609600" y="2468880"/>
            <a:ext cx="10972800" cy="4389120"/>
          </a:xfrm>
        </p:spPr>
        <p:txBody>
          <a:bodyPr>
            <a:noAutofit/>
          </a:bodyPr>
          <a:lstStyle/>
          <a:p>
            <a:pPr>
              <a:buFont typeface="Wingdings" panose="05000000000000000000" pitchFamily="2" charset="2"/>
              <a:buChar char="Ø"/>
            </a:pPr>
            <a:r>
              <a:rPr lang="en-US" sz="4000" dirty="0" smtClean="0"/>
              <a:t> Smell, sound, touch, taste, texture.</a:t>
            </a:r>
          </a:p>
          <a:p>
            <a:pPr>
              <a:buFont typeface="Wingdings" panose="05000000000000000000" pitchFamily="2" charset="2"/>
              <a:buChar char="Ø"/>
            </a:pPr>
            <a:r>
              <a:rPr lang="en-US" sz="2800" dirty="0" smtClean="0"/>
              <a:t> Example</a:t>
            </a:r>
            <a:r>
              <a:rPr lang="en-US" sz="2800" dirty="0"/>
              <a:t>:  The night market had lots of great food</a:t>
            </a:r>
            <a:r>
              <a:rPr lang="en-US" sz="2800" dirty="0" smtClean="0"/>
              <a:t>.</a:t>
            </a:r>
          </a:p>
          <a:p>
            <a:pPr marL="0" indent="0">
              <a:buNone/>
            </a:pPr>
            <a:endParaRPr lang="en-US" sz="1100" dirty="0" smtClean="0"/>
          </a:p>
          <a:p>
            <a:pPr>
              <a:buFont typeface="Wingdings" panose="05000000000000000000" pitchFamily="2" charset="2"/>
              <a:buChar char="Ø"/>
            </a:pPr>
            <a:r>
              <a:rPr lang="en-US" sz="4000" dirty="0" smtClean="0"/>
              <a:t>________________________________________________________________________________</a:t>
            </a:r>
            <a:endParaRPr lang="en-US" sz="3600" dirty="0" smtClean="0"/>
          </a:p>
          <a:p>
            <a:pPr marL="0" indent="0">
              <a:buNone/>
            </a:pPr>
            <a:endParaRPr lang="en-US" sz="4000" dirty="0" smtClean="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60213"/>
            <a:ext cx="10972800" cy="1143000"/>
          </a:xfrm>
        </p:spPr>
        <p:txBody>
          <a:bodyPr>
            <a:normAutofit/>
          </a:bodyPr>
          <a:lstStyle/>
          <a:p>
            <a:r>
              <a:rPr lang="en-US" sz="5400" dirty="0" smtClean="0"/>
              <a:t>#5. Use stream od consciousness</a:t>
            </a:r>
            <a:endParaRPr lang="en-US" sz="5400" dirty="0"/>
          </a:p>
        </p:txBody>
      </p:sp>
      <p:sp>
        <p:nvSpPr>
          <p:cNvPr id="2" name="Content Placeholder 1"/>
          <p:cNvSpPr>
            <a:spLocks noGrp="1"/>
          </p:cNvSpPr>
          <p:nvPr>
            <p:ph idx="1"/>
          </p:nvPr>
        </p:nvSpPr>
        <p:spPr>
          <a:xfrm>
            <a:off x="609600" y="2468880"/>
            <a:ext cx="10972800" cy="4389120"/>
          </a:xfrm>
        </p:spPr>
        <p:txBody>
          <a:bodyPr>
            <a:normAutofit/>
          </a:bodyPr>
          <a:lstStyle/>
          <a:p>
            <a:pPr>
              <a:buFont typeface="Wingdings" panose="05000000000000000000" pitchFamily="2" charset="2"/>
              <a:buChar char="Ø"/>
            </a:pPr>
            <a:r>
              <a:rPr lang="en-US" sz="3200" dirty="0" smtClean="0"/>
              <a:t> Bring the reader into the moment.  Consider the array of sensations a person experiences at the moment.</a:t>
            </a:r>
          </a:p>
          <a:p>
            <a:pPr marL="0" indent="0">
              <a:buNone/>
            </a:pPr>
            <a:endParaRPr lang="en-US" sz="3200" dirty="0"/>
          </a:p>
          <a:p>
            <a:pPr marL="514350" indent="-514350">
              <a:buAutoNum type="alphaLcParenR"/>
            </a:pPr>
            <a:r>
              <a:rPr lang="en-US" sz="3200" dirty="0" smtClean="0"/>
              <a:t>Inner thoughts (use italics)</a:t>
            </a:r>
          </a:p>
          <a:p>
            <a:pPr marL="0" indent="0">
              <a:buNone/>
            </a:pPr>
            <a:endParaRPr lang="en-US" sz="3200" dirty="0"/>
          </a:p>
          <a:p>
            <a:pPr>
              <a:buFont typeface="Wingdings" panose="05000000000000000000" pitchFamily="2" charset="2"/>
              <a:buChar char="Ø"/>
            </a:pPr>
            <a:r>
              <a:rPr lang="en-US" sz="3200" dirty="0" smtClean="0"/>
              <a:t> Example:  I stared at her.  </a:t>
            </a:r>
            <a:r>
              <a:rPr lang="en-US" sz="3200" i="1" dirty="0" smtClean="0"/>
              <a:t>Who does she think she is?</a:t>
            </a:r>
            <a:endParaRPr lang="en-US" sz="3200" i="1" dirty="0"/>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Bring in the outside environment.</a:t>
            </a:r>
            <a:endParaRPr lang="en-US" dirty="0"/>
          </a:p>
        </p:txBody>
      </p:sp>
      <p:sp>
        <p:nvSpPr>
          <p:cNvPr id="3" name="Content Placeholder 2"/>
          <p:cNvSpPr>
            <a:spLocks noGrp="1"/>
          </p:cNvSpPr>
          <p:nvPr>
            <p:ph idx="1"/>
          </p:nvPr>
        </p:nvSpPr>
        <p:spPr>
          <a:xfrm>
            <a:off x="609600" y="2350347"/>
            <a:ext cx="10972800" cy="4389120"/>
          </a:xfrm>
        </p:spPr>
        <p:txBody>
          <a:bodyPr/>
          <a:lstStyle/>
          <a:p>
            <a:pPr>
              <a:buFont typeface="Wingdings" panose="05000000000000000000" pitchFamily="2" charset="2"/>
              <a:buChar char="Ø"/>
            </a:pPr>
            <a:r>
              <a:rPr lang="en-US" dirty="0" smtClean="0"/>
              <a:t> </a:t>
            </a:r>
            <a:r>
              <a:rPr lang="en-US" sz="4000" dirty="0" smtClean="0"/>
              <a:t>Example:  At the moment I could see the dust particles in the air.  The room felt stuffy and I knew it was going to be a long two hours before the lecture was over.</a:t>
            </a:r>
            <a:endParaRPr lang="en-US" sz="4000" dirty="0"/>
          </a:p>
        </p:txBody>
      </p:sp>
    </p:spTree>
    <p:extLst>
      <p:ext uri="{BB962C8B-B14F-4D97-AF65-F5344CB8AC3E}">
        <p14:creationId xmlns:p14="http://schemas.microsoft.com/office/powerpoint/2010/main" val="22492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119</TotalTime>
  <Words>1169</Words>
  <Application>Microsoft Office PowerPoint</Application>
  <PresentationFormat>Widescreen</PresentationFormat>
  <Paragraphs>126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Palatino Linotype</vt:lpstr>
      <vt:lpstr>Wingdings</vt:lpstr>
      <vt:lpstr>Wingdings 2</vt:lpstr>
      <vt:lpstr>Presentation on brainstorming</vt:lpstr>
      <vt:lpstr>Editing Your Work English 12 Ms. Dobie</vt:lpstr>
      <vt:lpstr>#1. The usual suspects….</vt:lpstr>
      <vt:lpstr>PowerPoint Presentation</vt:lpstr>
      <vt:lpstr>#2.  Narrow your focus</vt:lpstr>
      <vt:lpstr>#3.  HOW?</vt:lpstr>
      <vt:lpstr>FIGURATIVE LANGUAGE</vt:lpstr>
      <vt:lpstr>#4.  USE THE SENSES</vt:lpstr>
      <vt:lpstr>#5. Use stream od consciousness</vt:lpstr>
      <vt:lpstr>B.  Bring in the outside environment.</vt:lpstr>
      <vt:lpstr>Dialogue    Make it sound authentic.           *how do teens speak?*</vt:lpstr>
      <vt:lpstr>#6.  Use dialogue.</vt:lpstr>
      <vt:lpstr>#7.  Avoid sounding like bafflegab speak…</vt:lpstr>
      <vt:lpstr>Know your territory</vt:lpstr>
      <vt:lpstr>Slang expressions/ colloquialisms</vt:lpstr>
      <vt:lpstr>Specific lexicon</vt:lpstr>
      <vt:lpstr>Use allusions (references to history, pop culture, politics etc.)</vt:lpstr>
      <vt:lpstr>Make it real…</vt:lpstr>
      <vt:lpstr>Variety</vt:lpstr>
      <vt:lpstr>THE HYPHEN  -</vt:lpstr>
      <vt:lpstr>Avoid repetitive sentences</vt:lpstr>
      <vt:lpstr>Avoid overloading a sentence.</vt:lpstr>
      <vt:lpstr>How to prevent boredom from setting in…</vt:lpstr>
      <vt:lpstr>Avoid overloading…</vt:lpstr>
      <vt:lpstr>Avoid Repetition</vt:lpstr>
      <vt:lpstr>Conscious repetition</vt:lpstr>
    </vt:vector>
  </TitlesOfParts>
  <Company>Vancouver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Your Work English 12 Ms. Dobie</dc:title>
  <dc:creator>Polly Dobie</dc:creator>
  <cp:lastModifiedBy>Polly Dobie</cp:lastModifiedBy>
  <cp:revision>15</cp:revision>
  <dcterms:created xsi:type="dcterms:W3CDTF">2017-09-08T21:07:19Z</dcterms:created>
  <dcterms:modified xsi:type="dcterms:W3CDTF">2017-09-12T21:52:28Z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