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Average" panose="020B0604020202020204" charset="0"/>
      <p:regular r:id="rId19"/>
    </p:embeddedFont>
    <p:embeddedFont>
      <p:font typeface="Playfair Display" panose="020B0604020202020204" charset="0"/>
      <p:regular r:id="rId20"/>
      <p:bold r:id="rId21"/>
      <p:italic r:id="rId22"/>
      <p:boldItalic r:id="rId23"/>
    </p:embeddedFont>
    <p:embeddedFont>
      <p:font typeface="Playfair Display Black" panose="020B0604020202020204" charset="0"/>
      <p:bold r:id="rId24"/>
      <p:boldItalic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e2a6bfdf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e2a6bfdf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e2a6bfdf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e2a6bfdf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e2a6bfdf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e2a6bfdf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e2a6bfdf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e2a6bfdf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b2a52db0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b2a52db0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b2a52db0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b2a52db0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e2a6bfdf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e2a6bfdf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b2a52db0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b2a52db0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b2a52db0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b2a52db0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e2a6bfd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e2a6bfd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e2a6bfd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e2a6bfd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e2a6bfdf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e2a6bfdf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Px5LBgsKui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/>
            </a:outerShdw>
          </a:effectLst>
        </p:spPr>
      </p:pic>
      <p:pic>
        <p:nvPicPr>
          <p:cNvPr id="55" name="Google Shape;55;p13" descr="See the source image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0" y="-43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1428750" dist="190500" algn="bl" rotWithShape="0">
              <a:srgbClr val="FFFFFF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>
                <a:solidFill>
                  <a:schemeClr val="lt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Blindness</a:t>
            </a:r>
            <a:endParaRPr sz="6000" i="1">
              <a:solidFill>
                <a:schemeClr val="lt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651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 exploration of José Saramago’s </a:t>
            </a:r>
            <a:r>
              <a:rPr lang="en" sz="1400" i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Blindness</a:t>
            </a:r>
            <a:r>
              <a:rPr lang="en"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8" name="Google Shape;58;p13" descr="See the source image"/>
          <p:cNvPicPr preferRelativeResize="0"/>
          <p:nvPr/>
        </p:nvPicPr>
        <p:blipFill>
          <a:blip r:embed="rId5">
            <a:alphaModFix amt="33000"/>
          </a:blip>
          <a:stretch>
            <a:fillRect/>
          </a:stretch>
        </p:blipFill>
        <p:spPr>
          <a:xfrm>
            <a:off x="1303825" y="663788"/>
            <a:ext cx="6536350" cy="381592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25000"/>
              </a:srgbClr>
            </a:outerShdw>
          </a:effectLst>
        </p:spPr>
      </p:pic>
      <p:sp>
        <p:nvSpPr>
          <p:cNvPr id="59" name="Google Shape;59;p13"/>
          <p:cNvSpPr txBox="1"/>
          <p:nvPr/>
        </p:nvSpPr>
        <p:spPr>
          <a:xfrm>
            <a:off x="152400" y="152400"/>
            <a:ext cx="2999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814803" y="687974"/>
            <a:ext cx="19032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2243850" y="1801200"/>
            <a:ext cx="4656300" cy="15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layfair Display"/>
                <a:ea typeface="Playfair Display"/>
                <a:cs typeface="Playfair Display"/>
                <a:sym typeface="Playfair Display"/>
              </a:rPr>
              <a:t>I don’t think we go blind. I think we are blind. Blind but seeing. Blind people who can see, but do not see. </a:t>
            </a:r>
            <a:endParaRPr sz="18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4037850" y="1230575"/>
            <a:ext cx="1068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“</a:t>
            </a:r>
            <a:endParaRPr sz="4800"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3367800" y="3086300"/>
            <a:ext cx="24084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 descr="See the source image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-43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Analysis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3105000" y="1309113"/>
            <a:ext cx="4958400" cy="3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Humanity, and the institutions we create, are metaphorically </a:t>
            </a:r>
            <a:r>
              <a:rPr lang="en" b="1">
                <a:latin typeface="Average"/>
                <a:ea typeface="Average"/>
                <a:cs typeface="Average"/>
                <a:sym typeface="Average"/>
              </a:rPr>
              <a:t>blind 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298450" algn="l" rtl="0">
              <a:lnSpc>
                <a:spcPct val="13793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Morally, emotionally, psychologically, etc.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Our society is fragile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Often victims of our own immorality, cruelty, and inability to understand us and our world 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39" name="Google Shape;139;p23" descr="See the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70125"/>
            <a:ext cx="264637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275125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Final Thoughts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275125" y="279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layfair Display"/>
                <a:ea typeface="Playfair Display"/>
                <a:cs typeface="Playfair Display"/>
                <a:sym typeface="Playfair Display"/>
              </a:rPr>
              <a:t>Do I recommend this novel?</a:t>
            </a:r>
            <a:endParaRPr sz="12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 descr="See the source image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-43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/>
            </a:outerShdw>
          </a:effectLst>
        </p:spPr>
      </p:pic>
      <p:sp>
        <p:nvSpPr>
          <p:cNvPr id="152" name="Google Shape;152;p25"/>
          <p:cNvSpPr txBox="1"/>
          <p:nvPr/>
        </p:nvSpPr>
        <p:spPr>
          <a:xfrm>
            <a:off x="152400" y="152400"/>
            <a:ext cx="2999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1814803" y="687974"/>
            <a:ext cx="19032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Background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6" name="Google Shape;66;p14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88"/>
            <a:ext cx="2876625" cy="374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 rot="10800000" flipH="1">
            <a:off x="3058300" y="1547950"/>
            <a:ext cx="22902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5428775" y="1354150"/>
            <a:ext cx="317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Dystopian, written by Portuguese author José Saramago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 rot="10800000" flipH="1">
            <a:off x="3080250" y="2614975"/>
            <a:ext cx="22683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5428775" y="2424250"/>
            <a:ext cx="3000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Published in 1995 in Portuguese, then English in 1997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1" name="Google Shape;71;p14"/>
          <p:cNvCxnSpPr/>
          <p:nvPr/>
        </p:nvCxnSpPr>
        <p:spPr>
          <a:xfrm rot="10800000" flipH="1">
            <a:off x="3102200" y="3477000"/>
            <a:ext cx="2246400" cy="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4"/>
          <p:cNvSpPr txBox="1"/>
          <p:nvPr/>
        </p:nvSpPr>
        <p:spPr>
          <a:xfrm>
            <a:off x="5428775" y="3265775"/>
            <a:ext cx="30000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Translated by Giovanni Pontiero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 rot="10800000" flipH="1">
            <a:off x="3091200" y="4295200"/>
            <a:ext cx="2246400" cy="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5517125" y="4110775"/>
            <a:ext cx="30000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Film adaptation in 2008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About the Author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11700" y="1268250"/>
            <a:ext cx="4958400" cy="3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José de Sousa Saramago, born on November 16, 1922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Died at the age of 87 in June of 2010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Winner of the Nobel Prize in Literature in 1998, as well as the Camões Prize in 1995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Widely known for his political satire and unconventional writing style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A self-confessed pessimist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1" name="Google Shape;81;p15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825" y="1268250"/>
            <a:ext cx="3255474" cy="3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583363" y="4554450"/>
            <a:ext cx="32424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José Saramago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75125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What is “</a:t>
            </a: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blindness?</a:t>
            </a: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275125" y="279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layfair Display"/>
                <a:ea typeface="Playfair Display"/>
                <a:cs typeface="Playfair Display"/>
                <a:sym typeface="Playfair Display"/>
              </a:rPr>
              <a:t>What does it make you think of?</a:t>
            </a:r>
            <a:endParaRPr sz="12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Summary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042700" y="1677975"/>
            <a:ext cx="4958400" cy="3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The world is struck with a sudden plague of “</a:t>
            </a:r>
            <a:r>
              <a:rPr lang="en" b="1">
                <a:latin typeface="Average"/>
                <a:ea typeface="Average"/>
                <a:cs typeface="Average"/>
                <a:sym typeface="Average"/>
              </a:rPr>
              <a:t>white blindness” 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The Government forces the blind into quarantine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The blind internees resort to </a:t>
            </a:r>
            <a:r>
              <a:rPr lang="en" b="1">
                <a:latin typeface="Average"/>
                <a:ea typeface="Average"/>
                <a:cs typeface="Average"/>
                <a:sym typeface="Average"/>
              </a:rPr>
              <a:t>violence, thievery, deceit, and deception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 in order to survive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5" name="Google Shape;95;p17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75575"/>
            <a:ext cx="3657825" cy="22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See the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508850"/>
            <a:ext cx="1969919" cy="13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See the source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1050" y="3508850"/>
            <a:ext cx="1818475" cy="12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600" y="1372250"/>
            <a:ext cx="4709350" cy="26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descr="See the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5475" y="1372250"/>
            <a:ext cx="3890676" cy="26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descr="No Copyright Infringement Intended. &#10; &#10; &#10;This Trailer called &quot;Blindness&quot; HD Trailer contains content that is owned or (and) licensed by this content owner(s): &#10;Content Owner: RTP Type: Audiovisual Content. &#10;Entiteit: RTP Inhoudstype: Audiovisuele inhoud." title="Blindness Trailer [HD]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Writing Style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11700" y="1017725"/>
            <a:ext cx="4958400" cy="3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Unique sentence structure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Long, run-on sentences that span paragraphs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Scarce punctuation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Absence of quotation marks, dialogue is separated only by commas and capitalization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Narration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Broad, alternating perspectives of different characters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Lack of individuality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Omniscient narration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5" name="Google Shape;115;p20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378" y="134837"/>
            <a:ext cx="3222150" cy="487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0"/>
          <p:cNvCxnSpPr/>
          <p:nvPr/>
        </p:nvCxnSpPr>
        <p:spPr>
          <a:xfrm rot="10800000">
            <a:off x="4938725" y="980525"/>
            <a:ext cx="797400" cy="7200"/>
          </a:xfrm>
          <a:prstGeom prst="straightConnector1">
            <a:avLst/>
          </a:prstGeom>
          <a:noFill/>
          <a:ln w="952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20"/>
          <p:cNvSpPr/>
          <p:nvPr/>
        </p:nvSpPr>
        <p:spPr>
          <a:xfrm>
            <a:off x="5736125" y="907250"/>
            <a:ext cx="2575500" cy="14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 flipH="1">
            <a:off x="4931225" y="987725"/>
            <a:ext cx="7500" cy="1229100"/>
          </a:xfrm>
          <a:prstGeom prst="straightConnector1">
            <a:avLst/>
          </a:prstGeom>
          <a:noFill/>
          <a:ln w="952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275125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layfair Display"/>
                <a:ea typeface="Playfair Display"/>
                <a:cs typeface="Playfair Display"/>
                <a:sym typeface="Playfair Display"/>
              </a:rPr>
              <a:t>What does it all mean?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275125" y="279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layfair Display"/>
                <a:ea typeface="Playfair Display"/>
                <a:cs typeface="Playfair Display"/>
                <a:sym typeface="Playfair Display"/>
              </a:rPr>
              <a:t>What is the author trying to convey?</a:t>
            </a:r>
            <a:endParaRPr sz="12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4AC6C36A3DB4F8C99CD1874290A67" ma:contentTypeVersion="27" ma:contentTypeDescription="Create a new document." ma:contentTypeScope="" ma:versionID="b084972fcf05b86c175756bb7cf5d2a9">
  <xsd:schema xmlns:xsd="http://www.w3.org/2001/XMLSchema" xmlns:xs="http://www.w3.org/2001/XMLSchema" xmlns:p="http://schemas.microsoft.com/office/2006/metadata/properties" xmlns:ns3="bbf8dafc-6d1a-49be-b85b-b7bc7ea9f914" xmlns:ns4="2f3f7ea0-8a9c-4c84-bb0c-f1e6f291ff53" targetNamespace="http://schemas.microsoft.com/office/2006/metadata/properties" ma:root="true" ma:fieldsID="4096efe230794ba063025fcb23de873e" ns3:_="" ns4:_="">
    <xsd:import namespace="bbf8dafc-6d1a-49be-b85b-b7bc7ea9f914"/>
    <xsd:import namespace="2f3f7ea0-8a9c-4c84-bb0c-f1e6f291ff5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8dafc-6d1a-49be-b85b-b7bc7ea9f9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f7ea0-8a9c-4c84-bb0c-f1e6f291f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f3f7ea0-8a9c-4c84-bb0c-f1e6f291ff53" xsi:nil="true"/>
    <Invited_Teachers xmlns="2f3f7ea0-8a9c-4c84-bb0c-f1e6f291ff53" xsi:nil="true"/>
    <IsNotebookLocked xmlns="2f3f7ea0-8a9c-4c84-bb0c-f1e6f291ff53" xsi:nil="true"/>
    <Templates xmlns="2f3f7ea0-8a9c-4c84-bb0c-f1e6f291ff53" xsi:nil="true"/>
    <Self_Registration_Enabled xmlns="2f3f7ea0-8a9c-4c84-bb0c-f1e6f291ff53" xsi:nil="true"/>
    <Teachers xmlns="2f3f7ea0-8a9c-4c84-bb0c-f1e6f291ff53">
      <UserInfo>
        <DisplayName/>
        <AccountId xsi:nil="true"/>
        <AccountType/>
      </UserInfo>
    </Teachers>
    <Student_Groups xmlns="2f3f7ea0-8a9c-4c84-bb0c-f1e6f291ff53">
      <UserInfo>
        <DisplayName/>
        <AccountId xsi:nil="true"/>
        <AccountType/>
      </UserInfo>
    </Student_Groups>
    <Has_Teacher_Only_SectionGroup xmlns="2f3f7ea0-8a9c-4c84-bb0c-f1e6f291ff53" xsi:nil="true"/>
    <NotebookType xmlns="2f3f7ea0-8a9c-4c84-bb0c-f1e6f291ff53" xsi:nil="true"/>
    <Students xmlns="2f3f7ea0-8a9c-4c84-bb0c-f1e6f291ff53">
      <UserInfo>
        <DisplayName/>
        <AccountId xsi:nil="true"/>
        <AccountType/>
      </UserInfo>
    </Students>
    <Invited_Students xmlns="2f3f7ea0-8a9c-4c84-bb0c-f1e6f291ff53" xsi:nil="true"/>
    <FolderType xmlns="2f3f7ea0-8a9c-4c84-bb0c-f1e6f291ff53" xsi:nil="true"/>
    <CultureName xmlns="2f3f7ea0-8a9c-4c84-bb0c-f1e6f291ff53" xsi:nil="true"/>
    <Owner xmlns="2f3f7ea0-8a9c-4c84-bb0c-f1e6f291ff53">
      <UserInfo>
        <DisplayName/>
        <AccountId xsi:nil="true"/>
        <AccountType/>
      </UserInfo>
    </Owner>
    <TeamsChannelId xmlns="2f3f7ea0-8a9c-4c84-bb0c-f1e6f291ff53" xsi:nil="true"/>
    <DefaultSectionNames xmlns="2f3f7ea0-8a9c-4c84-bb0c-f1e6f291ff53" xsi:nil="true"/>
    <Is_Collaboration_Space_Locked xmlns="2f3f7ea0-8a9c-4c84-bb0c-f1e6f291ff53" xsi:nil="true"/>
    <Math_Settings xmlns="2f3f7ea0-8a9c-4c84-bb0c-f1e6f291ff53" xsi:nil="true"/>
  </documentManagement>
</p:properties>
</file>

<file path=customXml/itemProps1.xml><?xml version="1.0" encoding="utf-8"?>
<ds:datastoreItem xmlns:ds="http://schemas.openxmlformats.org/officeDocument/2006/customXml" ds:itemID="{81377D27-5FBF-4BD4-981B-9F2061F04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8dafc-6d1a-49be-b85b-b7bc7ea9f914"/>
    <ds:schemaRef ds:uri="2f3f7ea0-8a9c-4c84-bb0c-f1e6f291f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97C0A9-D733-4F62-8F9F-9A906841EC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8B9FB-8E33-4910-90BB-060AEE3B1F5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bf8dafc-6d1a-49be-b85b-b7bc7ea9f914"/>
    <ds:schemaRef ds:uri="2f3f7ea0-8a9c-4c84-bb0c-f1e6f291ff5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On-screen Show (16:9)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Playfair Display</vt:lpstr>
      <vt:lpstr>Playfair Display Black</vt:lpstr>
      <vt:lpstr>Average</vt:lpstr>
      <vt:lpstr>Arial</vt:lpstr>
      <vt:lpstr>Poppins</vt:lpstr>
      <vt:lpstr>Simple Light</vt:lpstr>
      <vt:lpstr>Blindness</vt:lpstr>
      <vt:lpstr>Background</vt:lpstr>
      <vt:lpstr>About the Author</vt:lpstr>
      <vt:lpstr>What is “blindness?”</vt:lpstr>
      <vt:lpstr>Summary</vt:lpstr>
      <vt:lpstr>PowerPoint Presentation</vt:lpstr>
      <vt:lpstr>PowerPoint Presentation</vt:lpstr>
      <vt:lpstr>Writing Style</vt:lpstr>
      <vt:lpstr>What does it all mean?</vt:lpstr>
      <vt:lpstr>I don’t think we go blind. I think we are blind. Blind but seeing. Blind people who can see, but do not see. </vt:lpstr>
      <vt:lpstr>Analysis</vt:lpstr>
      <vt:lpstr>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Blindness</dc:title>
  <dc:creator>Polly Dobie</dc:creator>
  <cp:lastModifiedBy>Polly Dobie</cp:lastModifiedBy>
  <cp:revision>1</cp:revision>
  <dcterms:modified xsi:type="dcterms:W3CDTF">2019-11-13T18:49:45Z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0x0101005F54AC6C36A3DB4F8C99CD1874290A67</vt:lpwstr>
  </property>
</Properties>
</file>